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9144000" cy="5143500" type="screen16x9"/>
  <p:notesSz cx="6858000" cy="9144000"/>
  <p:embeddedFontLst>
    <p:embeddedFont>
      <p:font typeface="Roboto" panose="02000000000000000000" pitchFamily="2" charset="0"/>
      <p:regular r:id="rId27"/>
      <p:bold r:id="rId28"/>
      <p:italic r:id="rId29"/>
      <p:boldItalic r:id="rId30"/>
    </p:embeddedFont>
    <p:embeddedFont>
      <p:font typeface="Roboto Light" panose="02000000000000000000" pitchFamily="2" charset="0"/>
      <p:regular r:id="rId31"/>
      <p:bold r:id="rId32"/>
      <p:italic r:id="rId33"/>
      <p:boldItalic r:id="rId34"/>
    </p:embeddedFont>
    <p:embeddedFont>
      <p:font typeface="Roboto Medium"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DDBCA7-6807-4129-AE86-99297523E424}">
  <a:tblStyle styleId="{8EDDBCA7-6807-4129-AE86-99297523E4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766" autoAdjust="0"/>
  </p:normalViewPr>
  <p:slideViewPr>
    <p:cSldViewPr snapToGrid="0">
      <p:cViewPr varScale="1">
        <p:scale>
          <a:sx n="63" d="100"/>
          <a:sy n="63" d="100"/>
        </p:scale>
        <p:origin x="835" y="5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we are Team Macgyver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73376d86c5_0_3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273376d86c5_0_3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r>
              <a:rPr lang="en"/>
              <a:t>Therefore, we used the efficientnet-b7 model to extract image features. We then clustered them using K-means.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73376d86c5_0_34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73376d86c5_0_3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 top right image shows the TSNE plot from our K-means clustering. While there are distinct class clusters, many points are scattered.</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We used the silhouette score to discard images with low scores, making the clusters more robust. This ensured the remaining images had distinct features separating them from other classes.    </a:t>
            </a:r>
            <a:endParaRPr/>
          </a:p>
          <a:p>
            <a:pPr marL="0" lvl="0" indent="0" algn="l" rtl="0">
              <a:spcBef>
                <a:spcPts val="0"/>
              </a:spcBef>
              <a:spcAft>
                <a:spcPts val="0"/>
              </a:spcAft>
              <a:buClr>
                <a:schemeClr val="dk1"/>
              </a:buClr>
              <a:buSzPts val="1100"/>
              <a:buFont typeface="Arial"/>
              <a:buNone/>
            </a:pPr>
            <a:r>
              <a:rPr lang="en"/>
              <a:t>(since our goal is also to enhance the quality of the train data, high quality validation set with distinct features by classes provide the benefit of accurately assessing improvements, ensuring robustness, providing consistent benchmarks)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As a result, we obtained 100 images per class, totaling 1,000 images for the dataset.</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73376d86c5_0_35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73376d86c5_0_3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the summary of Task 1:</a:t>
            </a:r>
            <a:endParaRPr/>
          </a:p>
          <a:p>
            <a:pPr marL="0" lvl="0" indent="0" algn="l" rtl="0">
              <a:spcBef>
                <a:spcPts val="0"/>
              </a:spcBef>
              <a:spcAft>
                <a:spcPts val="0"/>
              </a:spcAft>
              <a:buNone/>
            </a:pPr>
            <a:endParaRPr/>
          </a:p>
          <a:p>
            <a:pPr marL="0" lvl="0" indent="0" algn="l" rtl="0">
              <a:spcBef>
                <a:spcPts val="0"/>
              </a:spcBef>
              <a:spcAft>
                <a:spcPts val="0"/>
              </a:spcAft>
              <a:buNone/>
            </a:pPr>
            <a:r>
              <a:rPr lang="en"/>
              <a:t>Firstly. Collected images from two databases.</a:t>
            </a:r>
            <a:endParaRPr/>
          </a:p>
          <a:p>
            <a:pPr marL="0" lvl="0" indent="0" algn="l" rtl="0">
              <a:spcBef>
                <a:spcPts val="0"/>
              </a:spcBef>
              <a:spcAft>
                <a:spcPts val="0"/>
              </a:spcAft>
              <a:buNone/>
            </a:pPr>
            <a:r>
              <a:rPr lang="en"/>
              <a:t>After that, we verified data quality through random sampling and clustering with silhouette scores.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73376d86c5_0_1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273376d86c5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move onto the 2nd task: training set.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73376d86c5_0_10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273376d86c5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First of all, w</a:t>
            </a:r>
            <a:r>
              <a:rPr lang="en"/>
              <a:t>e found duplicate images with different file names in the training set. </a:t>
            </a:r>
            <a:endParaRPr/>
          </a:p>
          <a:p>
            <a:pPr marL="0" lvl="0" indent="0" algn="l" rtl="0">
              <a:spcBef>
                <a:spcPts val="0"/>
              </a:spcBef>
              <a:spcAft>
                <a:spcPts val="0"/>
              </a:spcAft>
              <a:buNone/>
            </a:pPr>
            <a:r>
              <a:rPr lang="en"/>
              <a:t>We removed them using perceptual hashing, which calculates similarity by comparing hashes.</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73376d86c5_0_1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73376d86c5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detect outliers and noisy labels, we used 3 different pre-trained models from Pytorch. </a:t>
            </a:r>
            <a:endParaRPr/>
          </a:p>
          <a:p>
            <a:pPr marL="0" lvl="0" indent="0" algn="l" rtl="0">
              <a:spcBef>
                <a:spcPts val="0"/>
              </a:spcBef>
              <a:spcAft>
                <a:spcPts val="0"/>
              </a:spcAft>
              <a:buClr>
                <a:schemeClr val="dk1"/>
              </a:buClr>
              <a:buSzPts val="1100"/>
              <a:buFont typeface="Arial"/>
              <a:buNone/>
            </a:pPr>
            <a:r>
              <a:rPr lang="en">
                <a:solidFill>
                  <a:schemeClr val="dk1"/>
                </a:solidFill>
              </a:rPr>
              <a:t>Like different people offering different perspectives, we believed comparing the predictions of three models with different architectures would yield more accurate results</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73376d86c5_0_2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73376d86c5_0_2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had each model predict the image labels of the training set and compared these predictions with the original labels provided by the professor. The categorization was as follows: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If the professor's label matched the model's prediction, we considered the image accurately labeled.</a:t>
            </a:r>
            <a:endParaRPr>
              <a:solidFill>
                <a:schemeClr val="dk1"/>
              </a:solidFill>
            </a:endParaRPr>
          </a:p>
          <a:p>
            <a:pPr marL="0" lvl="0" indent="0" algn="l" rtl="0">
              <a:spcBef>
                <a:spcPts val="0"/>
              </a:spcBef>
              <a:spcAft>
                <a:spcPts val="0"/>
              </a:spcAft>
              <a:buNone/>
            </a:pPr>
            <a:r>
              <a:rPr lang="en">
                <a:solidFill>
                  <a:schemeClr val="dk1"/>
                </a:solidFill>
              </a:rPr>
              <a:t>If the professor's label differed from the model's prediction, but the prediction was still within the 10 categories of the training set, we marked it as noisy.</a:t>
            </a:r>
            <a:endParaRPr>
              <a:solidFill>
                <a:schemeClr val="dk1"/>
              </a:solidFill>
            </a:endParaRPr>
          </a:p>
          <a:p>
            <a:pPr marL="0" lvl="0" indent="0" algn="l" rtl="0">
              <a:spcBef>
                <a:spcPts val="0"/>
              </a:spcBef>
              <a:spcAft>
                <a:spcPts val="0"/>
              </a:spcAft>
              <a:buNone/>
            </a:pPr>
            <a:r>
              <a:rPr lang="en">
                <a:solidFill>
                  <a:schemeClr val="dk1"/>
                </a:solidFill>
              </a:rPr>
              <a:t>If the professor's label differed and the model's prediction was not within the 10 categories, we marked it as an outlier.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For example, these three images were all labeled as “Cat” by the professor, but one model predicted those labels as “cat”, “chimpanzee” and “spider web”, respectively.</a:t>
            </a:r>
            <a:endParaRPr>
              <a:solidFill>
                <a:schemeClr val="dk1"/>
              </a:solidFill>
            </a:endParaRPr>
          </a:p>
          <a:p>
            <a:pPr marL="0" lvl="0" indent="0" algn="l" rtl="0">
              <a:spcBef>
                <a:spcPts val="0"/>
              </a:spcBef>
              <a:spcAft>
                <a:spcPts val="0"/>
              </a:spcAft>
              <a:buNone/>
            </a:pPr>
            <a:r>
              <a:rPr lang="en">
                <a:solidFill>
                  <a:schemeClr val="dk1"/>
                </a:solidFill>
              </a:rPr>
              <a:t>For the first case, as they were the same, we marked as “accurate”;</a:t>
            </a:r>
            <a:endParaRPr>
              <a:solidFill>
                <a:schemeClr val="dk1"/>
              </a:solidFill>
            </a:endParaRPr>
          </a:p>
          <a:p>
            <a:pPr marL="0" lvl="0" indent="0" algn="l" rtl="0">
              <a:spcBef>
                <a:spcPts val="0"/>
              </a:spcBef>
              <a:spcAft>
                <a:spcPts val="0"/>
              </a:spcAft>
              <a:buNone/>
            </a:pPr>
            <a:r>
              <a:rPr lang="en">
                <a:solidFill>
                  <a:schemeClr val="dk1"/>
                </a:solidFill>
              </a:rPr>
              <a:t>The 2nd case was marked as “noisy”, since “chimpanzee” was different from “cat” but still within the 10 categories;</a:t>
            </a:r>
            <a:endParaRPr>
              <a:solidFill>
                <a:schemeClr val="dk1"/>
              </a:solidFill>
            </a:endParaRPr>
          </a:p>
          <a:p>
            <a:pPr marL="0" lvl="0" indent="0" algn="l" rtl="0">
              <a:spcBef>
                <a:spcPts val="0"/>
              </a:spcBef>
              <a:spcAft>
                <a:spcPts val="0"/>
              </a:spcAft>
              <a:buNone/>
            </a:pPr>
            <a:r>
              <a:rPr lang="en">
                <a:solidFill>
                  <a:schemeClr val="dk1"/>
                </a:solidFill>
              </a:rPr>
              <a:t>The third case was marked as an “outlier” because “spider web” is not within the 10 categories.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After three iterations of this label comparison process for all three models, (next slide)...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And we made each model predict the image labels of the training set;</a:t>
            </a:r>
            <a:endParaRPr/>
          </a:p>
          <a:p>
            <a:pPr marL="0" lvl="0" indent="0" algn="l" rtl="0">
              <a:spcBef>
                <a:spcPts val="0"/>
              </a:spcBef>
              <a:spcAft>
                <a:spcPts val="0"/>
              </a:spcAft>
              <a:buNone/>
            </a:pPr>
            <a:r>
              <a:rPr lang="en"/>
              <a:t>Then, we compared those predictions with the original labels given by the professor.</a:t>
            </a:r>
            <a:endParaRPr/>
          </a:p>
          <a:p>
            <a:pPr marL="0" lvl="0" indent="0" algn="l" rtl="0">
              <a:spcBef>
                <a:spcPts val="0"/>
              </a:spcBef>
              <a:spcAft>
                <a:spcPts val="0"/>
              </a:spcAft>
              <a:buNone/>
            </a:pPr>
            <a:r>
              <a:rPr lang="en"/>
              <a:t>If the prof’s label and the model’s prediction were the same, we regarded those images as the accurately-labeled ones.</a:t>
            </a:r>
            <a:endParaRPr/>
          </a:p>
          <a:p>
            <a:pPr marL="0" lvl="0" indent="0" algn="l" rtl="0">
              <a:spcBef>
                <a:spcPts val="0"/>
              </a:spcBef>
              <a:spcAft>
                <a:spcPts val="0"/>
              </a:spcAft>
              <a:buNone/>
            </a:pPr>
            <a:r>
              <a:rPr lang="en"/>
              <a:t>If the prof’s label and the model’s prediction were different, BUT the model’s prediction was still in the 10 categories used in the given training set, we regarded those as noisy ones.</a:t>
            </a:r>
            <a:endParaRPr/>
          </a:p>
          <a:p>
            <a:pPr marL="0" lvl="0" indent="0" algn="l" rtl="0">
              <a:spcBef>
                <a:spcPts val="0"/>
              </a:spcBef>
              <a:spcAft>
                <a:spcPts val="0"/>
              </a:spcAft>
              <a:buClr>
                <a:schemeClr val="dk1"/>
              </a:buClr>
              <a:buSzPts val="1100"/>
              <a:buFont typeface="Arial"/>
              <a:buNone/>
            </a:pPr>
            <a:r>
              <a:rPr lang="en"/>
              <a:t>If the prof’s label and the model’s prediction were different, and even worse, the model’s prediction was NOT in these categories, we regarded those as outliers.</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273376d86c5_0_2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273376d86c5_0_2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used “hard voting” for all possible 27 cases.</a:t>
            </a:r>
            <a:endParaRPr/>
          </a:p>
          <a:p>
            <a:pPr marL="0" lvl="0" indent="0" algn="l" rtl="0">
              <a:spcBef>
                <a:spcPts val="0"/>
              </a:spcBef>
              <a:spcAft>
                <a:spcPts val="0"/>
              </a:spcAft>
              <a:buNone/>
            </a:pPr>
            <a:endParaRPr/>
          </a:p>
          <a:p>
            <a:pPr marL="0" lvl="0" indent="0" algn="l" rtl="0">
              <a:spcBef>
                <a:spcPts val="0"/>
              </a:spcBef>
              <a:spcAft>
                <a:spcPts val="0"/>
              </a:spcAft>
              <a:buNone/>
            </a:pPr>
            <a:r>
              <a:rPr lang="en"/>
              <a:t>For the same image, if the label comparison marks were all different (e.g., one model marked it as “Accurate,” another as “Noisy,” and the other as “Outlier”), we regarded the image as unclear and removed it.</a:t>
            </a:r>
            <a:endParaRPr/>
          </a:p>
          <a:p>
            <a:pPr marL="0" lvl="0" indent="0" algn="l" rtl="0">
              <a:spcBef>
                <a:spcPts val="0"/>
              </a:spcBef>
              <a:spcAft>
                <a:spcPts val="0"/>
              </a:spcAft>
              <a:buNone/>
            </a:pPr>
            <a:endParaRPr/>
          </a:p>
          <a:p>
            <a:pPr marL="0" lvl="0" indent="0" algn="l" rtl="0">
              <a:spcBef>
                <a:spcPts val="0"/>
              </a:spcBef>
              <a:spcAft>
                <a:spcPts val="0"/>
              </a:spcAft>
              <a:buNone/>
            </a:pPr>
            <a:r>
              <a:rPr lang="en"/>
              <a:t>Similarly, for the same image: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If more than 2 models marked it as “Accurate,” we kept the original professor’s label.</a:t>
            </a:r>
            <a:endParaRPr/>
          </a:p>
          <a:p>
            <a:pPr marL="457200" lvl="0" indent="-298450" algn="l" rtl="0">
              <a:spcBef>
                <a:spcPts val="0"/>
              </a:spcBef>
              <a:spcAft>
                <a:spcPts val="0"/>
              </a:spcAft>
              <a:buSzPts val="1100"/>
              <a:buChar char="●"/>
            </a:pPr>
            <a:r>
              <a:rPr lang="en"/>
              <a:t>If more than 2 models marked it as “Noisy,” and the majority had the same prediction, we kept the majority’s label. </a:t>
            </a:r>
            <a:br>
              <a:rPr lang="en"/>
            </a:br>
            <a:r>
              <a:rPr lang="en"/>
              <a:t>If each had a different prediction (e.g., the Vit model predicted “chimpanzee,” Regnet predicted “wolf,” and EfficientNet predicted “hamster” for the same cat image), </a:t>
            </a:r>
            <a:br>
              <a:rPr lang="en"/>
            </a:br>
            <a:r>
              <a:rPr lang="en"/>
              <a:t>we adopted the labels in the order of Vit &gt; Regnet &gt; EfficientNet, based on their performance.</a:t>
            </a:r>
            <a:endParaRPr/>
          </a:p>
          <a:p>
            <a:pPr marL="457200" lvl="0" indent="-298450" algn="l" rtl="0">
              <a:spcBef>
                <a:spcPts val="0"/>
              </a:spcBef>
              <a:spcAft>
                <a:spcPts val="0"/>
              </a:spcAft>
              <a:buSzPts val="1100"/>
              <a:buChar char="●"/>
            </a:pPr>
            <a:r>
              <a:rPr lang="en"/>
              <a:t>If more than 2 models marked it as “Outlier,” we checked the second prediction of each model. </a:t>
            </a:r>
            <a:br>
              <a:rPr lang="en"/>
            </a:br>
            <a:r>
              <a:rPr lang="en">
                <a:solidFill>
                  <a:schemeClr val="dk1"/>
                </a:solidFill>
              </a:rPr>
              <a:t>In fact, each model was set to predict the top 3 labels. For instance, if a model first predicted “nipple” but correctly predicted "cat" on the second try, we re-marked it as “Accurate.” and performed another round of hard voting </a:t>
            </a:r>
            <a:br>
              <a:rPr lang="en">
                <a:solidFill>
                  <a:schemeClr val="dk1"/>
                </a:solidFill>
              </a:rPr>
            </a:br>
            <a:r>
              <a:rPr lang="en">
                <a:solidFill>
                  <a:schemeClr val="dk1"/>
                </a:solidFill>
              </a:rPr>
              <a:t>If images were marked as “Outlier” again, we removed them, considering them as real outliers.</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시간 좀 남으면 (N, N, O)등 예시설명 추가하기(?)</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73376d86c5_0_3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73376d86c5_0_3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we checked the validation accuracy using our own validation set.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73376d86c5_0_3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73376d86c5_0_3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the summary of Task 2, </a:t>
            </a:r>
            <a:endParaRPr/>
          </a:p>
          <a:p>
            <a:pPr marL="0" lvl="0" indent="0" algn="l" rtl="0">
              <a:spcBef>
                <a:spcPts val="0"/>
              </a:spcBef>
              <a:spcAft>
                <a:spcPts val="0"/>
              </a:spcAft>
              <a:buNone/>
            </a:pPr>
            <a:r>
              <a:rPr lang="en"/>
              <a:t>We firstly removed the duplicate images with perceptual hashing,</a:t>
            </a:r>
            <a:endParaRPr/>
          </a:p>
          <a:p>
            <a:pPr marL="0" lvl="0" indent="0" algn="l" rtl="0">
              <a:spcBef>
                <a:spcPts val="0"/>
              </a:spcBef>
              <a:spcAft>
                <a:spcPts val="0"/>
              </a:spcAft>
              <a:buNone/>
            </a:pPr>
            <a:r>
              <a:rPr lang="en"/>
              <a:t>And through hard-voting with 3 different pre-trained models, we performed noise re-labeling and outlier removal, followed by accuracy checking with the validation set</a:t>
            </a: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73376d86c5_0_10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73376d86c5_0_1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our content:</a:t>
            </a:r>
            <a:endParaRPr/>
          </a:p>
          <a:p>
            <a:pPr marL="0" lvl="0" indent="0" algn="l" rtl="0">
              <a:spcBef>
                <a:spcPts val="0"/>
              </a:spcBef>
              <a:spcAft>
                <a:spcPts val="0"/>
              </a:spcAft>
              <a:buNone/>
            </a:pPr>
            <a:endParaRPr/>
          </a:p>
          <a:p>
            <a:pPr marL="0" lvl="0" indent="0" algn="l" rtl="0">
              <a:spcBef>
                <a:spcPts val="0"/>
              </a:spcBef>
              <a:spcAft>
                <a:spcPts val="0"/>
              </a:spcAft>
              <a:buNone/>
            </a:pPr>
            <a:r>
              <a:rPr lang="en"/>
              <a:t>First, </a:t>
            </a:r>
            <a:r>
              <a:rPr lang="en">
                <a:solidFill>
                  <a:schemeClr val="dk1"/>
                </a:solidFill>
              </a:rPr>
              <a:t>an </a:t>
            </a:r>
            <a:r>
              <a:rPr lang="en"/>
              <a:t>explanation of our overall process based on the project.</a:t>
            </a:r>
            <a:endParaRPr/>
          </a:p>
          <a:p>
            <a:pPr marL="0" lvl="0" indent="0" algn="l" rtl="0">
              <a:spcBef>
                <a:spcPts val="0"/>
              </a:spcBef>
              <a:spcAft>
                <a:spcPts val="0"/>
              </a:spcAft>
              <a:buNone/>
            </a:pPr>
            <a:r>
              <a:rPr lang="en"/>
              <a:t>Next, Details on how we created our validation and training sets.</a:t>
            </a:r>
            <a:endParaRPr/>
          </a:p>
          <a:p>
            <a:pPr marL="0" lvl="0" indent="0" algn="l" rtl="0">
              <a:spcBef>
                <a:spcPts val="0"/>
              </a:spcBef>
              <a:spcAft>
                <a:spcPts val="0"/>
              </a:spcAft>
              <a:buNone/>
            </a:pPr>
            <a:r>
              <a:rPr lang="en"/>
              <a:t>Last, Presentation of our results and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273376d86c5_0_1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273376d86c5_0_1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Actually, besides hard-voting, we also tried so many things to improve the training set.</a:t>
            </a:r>
            <a:endParaRPr/>
          </a:p>
          <a:p>
            <a:pPr marL="0" lvl="0" indent="0" algn="l" rtl="0">
              <a:spcBef>
                <a:spcPts val="0"/>
              </a:spcBef>
              <a:spcAft>
                <a:spcPts val="0"/>
              </a:spcAft>
              <a:buNone/>
            </a:pPr>
            <a:r>
              <a:rPr lang="en"/>
              <a:t>We used  GAN, sobel edge detection, background removal to augment images;</a:t>
            </a:r>
            <a:endParaRPr/>
          </a:p>
          <a:p>
            <a:pPr marL="0" lvl="0" indent="0" algn="l" rtl="0">
              <a:spcBef>
                <a:spcPts val="0"/>
              </a:spcBef>
              <a:spcAft>
                <a:spcPts val="0"/>
              </a:spcAft>
              <a:buNone/>
            </a:pPr>
            <a:r>
              <a:rPr lang="en"/>
              <a:t>We also fine-tuned a model to detect noises and outliers.</a:t>
            </a:r>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273376d86c5_0_36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273376d86c5_0_3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also tried sample selection with GMM, CutMix and MixUp augmentation and so on..</a:t>
            </a:r>
            <a:endParaRPr/>
          </a:p>
          <a:p>
            <a:pPr marL="0" lvl="0" indent="0" algn="l" rtl="0">
              <a:spcBef>
                <a:spcPts val="0"/>
              </a:spcBef>
              <a:spcAft>
                <a:spcPts val="0"/>
              </a:spcAft>
              <a:buNone/>
            </a:pPr>
            <a:r>
              <a:rPr lang="en"/>
              <a:t>However, the method using hard voting showed the best results in our case.</a:t>
            </a:r>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273376d86c5_0_10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273376d86c5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Here is the final version of our training dataset: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top graph shows the number of images per class. We have a total of 21,575 images. The number of images varies across classes due to the removal of different numbers of outliers and noisy images.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bottom one shows the accuracy across all classes. </a:t>
            </a:r>
            <a:r>
              <a:rPr lang="en">
                <a:solidFill>
                  <a:schemeClr val="dk1"/>
                </a:solidFill>
              </a:rPr>
              <a:t>When we did early stopping, t</a:t>
            </a:r>
            <a:r>
              <a:rPr lang="en"/>
              <a:t>he balanced accuracy is around 56%  due to the complexity of classifying certain classes. Similar animal classes such as cat/lynx, wolf/coyote, and hamster/guinea pig were particularly hard to classify.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You might wonder why we didn't augment the dataset to 50k images. Augmentation resulted in lower accuracy because we hadn't fully removed noisy/outlier labels. Augmenting these images further deteriorated the accuracy.</a:t>
            </a: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So this is the final version of the training dataset that we have constructed. </a:t>
            </a:r>
            <a:endParaRPr/>
          </a:p>
          <a:p>
            <a:pPr marL="0" lvl="0" indent="0" algn="l" rtl="0">
              <a:spcBef>
                <a:spcPts val="0"/>
              </a:spcBef>
              <a:spcAft>
                <a:spcPts val="0"/>
              </a:spcAft>
              <a:buNone/>
            </a:pPr>
            <a:r>
              <a:rPr lang="en"/>
              <a:t>The graph on the top shows the number of images per class. We have a total of 21575 (need to check this number) images and as you can see, we have different number of images across all classes. We’ve identified different number of outliers and noisy images from each class. So,    while removing them, it resulted in the difference of the number of images across the class.</a:t>
            </a:r>
            <a:endParaRPr/>
          </a:p>
          <a:p>
            <a:pPr marL="0" lvl="0" indent="0" algn="l" rtl="0">
              <a:spcBef>
                <a:spcPts val="0"/>
              </a:spcBef>
              <a:spcAft>
                <a:spcPts val="0"/>
              </a:spcAft>
              <a:buNone/>
            </a:pPr>
            <a:endParaRPr/>
          </a:p>
          <a:p>
            <a:pPr marL="0" lvl="0" indent="0" algn="l" rtl="0">
              <a:spcBef>
                <a:spcPts val="0"/>
              </a:spcBef>
              <a:spcAft>
                <a:spcPts val="0"/>
              </a:spcAft>
              <a:buNone/>
            </a:pPr>
            <a:r>
              <a:rPr lang="en"/>
              <a:t>The plot below shows the accuracy across all classes. Due to the complexity of classifying some classes, the balanced accuracy is around 56% (early stopping).</a:t>
            </a:r>
            <a:endParaRPr/>
          </a:p>
          <a:p>
            <a:pPr marL="0" lvl="0" indent="0" algn="l" rtl="0">
              <a:spcBef>
                <a:spcPts val="0"/>
              </a:spcBef>
              <a:spcAft>
                <a:spcPts val="0"/>
              </a:spcAft>
              <a:buNone/>
            </a:pPr>
            <a:r>
              <a:rPr lang="en"/>
              <a:t>Similar animal classes such as cat/lynx, wolf/coyote, hamster/guinea pig were especially hard to classify correctly.</a:t>
            </a:r>
            <a:endParaRPr/>
          </a:p>
          <a:p>
            <a:pPr marL="0" lvl="0" indent="0" algn="l" rtl="0">
              <a:spcBef>
                <a:spcPts val="0"/>
              </a:spcBef>
              <a:spcAft>
                <a:spcPts val="0"/>
              </a:spcAft>
              <a:buNone/>
            </a:pPr>
            <a:endParaRPr/>
          </a:p>
          <a:p>
            <a:pPr marL="0" lvl="0" indent="0" algn="l" rtl="0">
              <a:spcBef>
                <a:spcPts val="0"/>
              </a:spcBef>
              <a:spcAft>
                <a:spcPts val="0"/>
              </a:spcAft>
              <a:buNone/>
            </a:pPr>
            <a:r>
              <a:rPr lang="en" b="1"/>
              <a:t>You might ask why we have stayed with the current number of images without augmenting them to 50k. This is because augmentation resulted in a lower accuracy. We believe that the reason behind this is because we haven’t fully erased the noisy/outlier/(confusing 이건 선택) labels. So, when we do the augmentation on the images, noisy/outlier images also get augmented and actually deteriorate the accuracy again. </a:t>
            </a:r>
            <a:endParaRPr b="1"/>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273376d86c5_0_10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273376d86c5_0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Key Takeaways:</a:t>
            </a:r>
            <a:endParaRPr b="1"/>
          </a:p>
          <a:p>
            <a:pPr marL="0" lvl="0" indent="0" algn="l" rtl="0">
              <a:spcBef>
                <a:spcPts val="0"/>
              </a:spcBef>
              <a:spcAft>
                <a:spcPts val="0"/>
              </a:spcAft>
              <a:buNone/>
            </a:pPr>
            <a:r>
              <a:rPr lang="en"/>
              <a:t>1. Using KMeans clustering and t-SNE visualization helped us verify the validation set's consistency and accuracy. The silhouette score was essential for enhancing clustering quality.**</a:t>
            </a:r>
            <a:endParaRPr/>
          </a:p>
          <a:p>
            <a:pPr marL="0" lvl="0" indent="0" algn="l" rtl="0">
              <a:spcBef>
                <a:spcPts val="0"/>
              </a:spcBef>
              <a:spcAft>
                <a:spcPts val="0"/>
              </a:spcAft>
              <a:buNone/>
            </a:pPr>
            <a:r>
              <a:rPr lang="en"/>
              <a:t>2. Pre-trained models on ImageNet were crucial for accurate classification and cleaning of the dataset, showcasing the power of transfer learning.**</a:t>
            </a:r>
            <a:endParaRPr/>
          </a:p>
          <a:p>
            <a:pPr marL="0" lvl="0" indent="0" algn="l" rtl="0">
              <a:spcBef>
                <a:spcPts val="0"/>
              </a:spcBef>
              <a:spcAft>
                <a:spcPts val="0"/>
              </a:spcAft>
              <a:buNone/>
            </a:pPr>
            <a:r>
              <a:rPr lang="en"/>
              <a:t>3. Employing hard voting with RegNet, ViT, and EfficientNet effectively filtered noisy and outlier data, significantly improving validation accuracy.**</a:t>
            </a:r>
            <a:endParaRPr/>
          </a:p>
          <a:p>
            <a:pPr marL="0" lvl="0" indent="0" algn="l" rtl="0">
              <a:spcBef>
                <a:spcPts val="0"/>
              </a:spcBef>
              <a:spcAft>
                <a:spcPts val="0"/>
              </a:spcAft>
              <a:buNone/>
            </a:pPr>
            <a:endParaRPr/>
          </a:p>
          <a:p>
            <a:pPr marL="0" lvl="0" indent="0" algn="l" rtl="0">
              <a:spcBef>
                <a:spcPts val="0"/>
              </a:spcBef>
              <a:spcAft>
                <a:spcPts val="0"/>
              </a:spcAft>
              <a:buNone/>
            </a:pPr>
            <a:r>
              <a:rPr lang="en" b="1"/>
              <a:t>Limitations:</a:t>
            </a:r>
            <a:endParaRPr b="1"/>
          </a:p>
          <a:p>
            <a:pPr marL="0" lvl="0" indent="0" algn="l" rtl="0">
              <a:spcBef>
                <a:spcPts val="0"/>
              </a:spcBef>
              <a:spcAft>
                <a:spcPts val="0"/>
              </a:spcAft>
              <a:buNone/>
            </a:pPr>
            <a:r>
              <a:rPr lang="en"/>
              <a:t>1. The silhouette score, while useful, was not perfect and might exclude valid images.</a:t>
            </a:r>
            <a:endParaRPr/>
          </a:p>
          <a:p>
            <a:pPr marL="0" lvl="0" indent="0" algn="l" rtl="0">
              <a:spcBef>
                <a:spcPts val="0"/>
              </a:spcBef>
              <a:spcAft>
                <a:spcPts val="0"/>
              </a:spcAft>
              <a:buNone/>
            </a:pPr>
            <a:r>
              <a:rPr lang="en"/>
              <a:t>2. Pre-trained models could have carried inherent biases from their original training datasets.</a:t>
            </a:r>
            <a:endParaRPr/>
          </a:p>
          <a:p>
            <a:pPr marL="0" lvl="0" indent="0" algn="l" rtl="0">
              <a:spcBef>
                <a:spcPts val="0"/>
              </a:spcBef>
              <a:spcAft>
                <a:spcPts val="0"/>
              </a:spcAft>
              <a:buNone/>
            </a:pPr>
            <a:r>
              <a:rPr lang="en"/>
              <a:t>3. Applying data augmentation decreased accuracy due to residual noise and outliers in the training set.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273376d86c5_0_36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273376d86c5_0_36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73376d86c5_0_10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73376d86c5_0_10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OK, Let’s get into the first part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73376d86c5_0_2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73376d86c5_0_2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set three steps for the project: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solidFill>
                  <a:schemeClr val="dk1"/>
                </a:solidFill>
              </a:rPr>
              <a:t>1 was to Collect the validation set.</a:t>
            </a:r>
            <a:endParaRPr>
              <a:solidFill>
                <a:schemeClr val="dk1"/>
              </a:solidFill>
            </a:endParaRPr>
          </a:p>
          <a:p>
            <a:pPr marL="0" lvl="0" indent="0" algn="l" rtl="0">
              <a:spcBef>
                <a:spcPts val="0"/>
              </a:spcBef>
              <a:spcAft>
                <a:spcPts val="0"/>
              </a:spcAft>
              <a:buNone/>
            </a:pPr>
            <a:r>
              <a:rPr lang="en">
                <a:solidFill>
                  <a:schemeClr val="dk1"/>
                </a:solidFill>
              </a:rPr>
              <a:t>2 was to Clean the training set by handling the challenges.</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3 was to Continuously check Resnet performance using the validation set.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 will provide more details in the following sections.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73376d86c5_0_10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73376d86c5_0_10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73376d86c5_0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273376d86c5_0_1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the validation set, our primary goal was to ensure high quality. </a:t>
            </a:r>
            <a:endParaRPr dirty="0"/>
          </a:p>
          <a:p>
            <a:pPr marL="0" lvl="0" indent="0" algn="l" rtl="0">
              <a:spcBef>
                <a:spcPts val="0"/>
              </a:spcBef>
              <a:spcAft>
                <a:spcPts val="0"/>
              </a:spcAft>
              <a:buNone/>
            </a:pPr>
            <a:r>
              <a:rPr lang="en" dirty="0"/>
              <a:t>This allows us to accurately evaluate the performance of our enhanced training set and improve generalization. </a:t>
            </a:r>
            <a:endParaRPr dirty="0"/>
          </a:p>
          <a:p>
            <a:pPr marL="0" lvl="0" indent="0" algn="l" rtl="0">
              <a:spcBef>
                <a:spcPts val="0"/>
              </a:spcBef>
              <a:spcAft>
                <a:spcPts val="0"/>
              </a:spcAft>
              <a:buNone/>
            </a:pPr>
            <a:r>
              <a:rPr lang="en" dirty="0"/>
              <a:t>If the validation set is noisy, we can't confidently determine if our model is performing well or just overfitting to the noise.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Initially, we tried Google crawling, but it was time-consuming and produced many noisy results, like a hamster holding a machine gun.</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73376d86c5_0_2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73376d86c5_0_2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we downloaded images from two open-source databases, where we could find high-quality labeled images more efficiently.</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73376d86c5_0_2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73376d86c5_0_2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this way, </a:t>
            </a:r>
            <a:r>
              <a:rPr lang="en" dirty="0">
                <a:solidFill>
                  <a:schemeClr val="dk1"/>
                </a:solidFill>
              </a:rPr>
              <a:t>we were able to collect </a:t>
            </a:r>
            <a:r>
              <a:rPr lang="en" dirty="0"/>
              <a:t>around 14 thousand images. </a:t>
            </a:r>
            <a:endParaRPr dirty="0"/>
          </a:p>
          <a:p>
            <a:pPr marL="0" lvl="0" indent="0" algn="l" rtl="0">
              <a:spcBef>
                <a:spcPts val="0"/>
              </a:spcBef>
              <a:spcAft>
                <a:spcPts val="0"/>
              </a:spcAft>
              <a:buNone/>
            </a:pPr>
            <a:r>
              <a:rPr lang="en" dirty="0"/>
              <a:t>However, since noisy images might still exist, it was necessary to verify the quality of the dataset.</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73376d86c5_0_3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73376d86c5_0_3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first verification step was to randomly load the datasets by animal classes and visually check if the images matched their labels.</a:t>
            </a:r>
            <a:br>
              <a:rPr lang="en" dirty="0"/>
            </a:br>
            <a:r>
              <a:rPr lang="en" dirty="0">
                <a:solidFill>
                  <a:schemeClr val="dk1"/>
                </a:solidFill>
              </a:rPr>
              <a:t>But just visually checking the dataset is not sufficient for accurate verification, as human interpretation and model interpretation of images differ significantly.</a:t>
            </a:r>
            <a:endParaRPr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62" name="Google Shape;62;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3" name="Google Shape;63;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4"/>
        <p:cNvGrpSpPr/>
        <p:nvPr/>
      </p:nvGrpSpPr>
      <p:grpSpPr>
        <a:xfrm>
          <a:off x="0" y="0"/>
          <a:ext cx="0" cy="0"/>
          <a:chOff x="0" y="0"/>
          <a:chExt cx="0" cy="0"/>
        </a:xfrm>
      </p:grpSpPr>
      <p:sp>
        <p:nvSpPr>
          <p:cNvPr id="65" name="Google Shape;65;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5"/>
        <p:cNvGrpSpPr/>
        <p:nvPr/>
      </p:nvGrpSpPr>
      <p:grpSpPr>
        <a:xfrm>
          <a:off x="0" y="0"/>
          <a:ext cx="0" cy="0"/>
          <a:chOff x="0" y="0"/>
          <a:chExt cx="0" cy="0"/>
        </a:xfrm>
      </p:grpSpPr>
      <p:sp>
        <p:nvSpPr>
          <p:cNvPr id="16" name="Google Shape;16;p3"/>
          <p:cNvSpPr/>
          <p:nvPr/>
        </p:nvSpPr>
        <p:spPr>
          <a:xfrm>
            <a:off x="-118150" y="-77175"/>
            <a:ext cx="3761700" cy="53172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 name="Google Shape;17;p3"/>
          <p:cNvSpPr txBox="1">
            <a:spLocks noGrp="1"/>
          </p:cNvSpPr>
          <p:nvPr>
            <p:ph type="title"/>
          </p:nvPr>
        </p:nvSpPr>
        <p:spPr>
          <a:xfrm>
            <a:off x="340100" y="2327275"/>
            <a:ext cx="2845200" cy="1769400"/>
          </a:xfrm>
          <a:prstGeom prst="rect">
            <a:avLst/>
          </a:prstGeom>
        </p:spPr>
        <p:txBody>
          <a:bodyPr spcFirstLastPara="1" wrap="square" lIns="91425" tIns="91425" rIns="91425" bIns="91425" anchor="ctr" anchorCtr="0">
            <a:spAutoFit/>
          </a:bodyPr>
          <a:lstStyle>
            <a:lvl1pPr lvl="0" algn="ctr">
              <a:spcBef>
                <a:spcPts val="0"/>
              </a:spcBef>
              <a:spcAft>
                <a:spcPts val="0"/>
              </a:spcAft>
              <a:buSzPts val="3900"/>
              <a:buFont typeface="Roboto Medium"/>
              <a:buNone/>
              <a:defRPr sz="3900">
                <a:latin typeface="Roboto Medium"/>
                <a:ea typeface="Roboto Medium"/>
                <a:cs typeface="Roboto Medium"/>
                <a:sym typeface="Roboto Medium"/>
              </a:defRPr>
            </a:lvl1pPr>
            <a:lvl2pPr lvl="1" algn="ctr">
              <a:spcBef>
                <a:spcPts val="0"/>
              </a:spcBef>
              <a:spcAft>
                <a:spcPts val="0"/>
              </a:spcAft>
              <a:buSzPts val="3900"/>
              <a:buFont typeface="Roboto Medium"/>
              <a:buNone/>
              <a:defRPr sz="3900">
                <a:latin typeface="Roboto Medium"/>
                <a:ea typeface="Roboto Medium"/>
                <a:cs typeface="Roboto Medium"/>
                <a:sym typeface="Roboto Medium"/>
              </a:defRPr>
            </a:lvl2pPr>
            <a:lvl3pPr lvl="2" algn="ctr">
              <a:spcBef>
                <a:spcPts val="0"/>
              </a:spcBef>
              <a:spcAft>
                <a:spcPts val="0"/>
              </a:spcAft>
              <a:buSzPts val="3900"/>
              <a:buFont typeface="Roboto Medium"/>
              <a:buNone/>
              <a:defRPr sz="3900">
                <a:latin typeface="Roboto Medium"/>
                <a:ea typeface="Roboto Medium"/>
                <a:cs typeface="Roboto Medium"/>
                <a:sym typeface="Roboto Medium"/>
              </a:defRPr>
            </a:lvl3pPr>
            <a:lvl4pPr lvl="3" algn="ctr">
              <a:spcBef>
                <a:spcPts val="0"/>
              </a:spcBef>
              <a:spcAft>
                <a:spcPts val="0"/>
              </a:spcAft>
              <a:buSzPts val="3900"/>
              <a:buFont typeface="Roboto Medium"/>
              <a:buNone/>
              <a:defRPr sz="3900">
                <a:latin typeface="Roboto Medium"/>
                <a:ea typeface="Roboto Medium"/>
                <a:cs typeface="Roboto Medium"/>
                <a:sym typeface="Roboto Medium"/>
              </a:defRPr>
            </a:lvl4pPr>
            <a:lvl5pPr lvl="4" algn="ctr">
              <a:spcBef>
                <a:spcPts val="0"/>
              </a:spcBef>
              <a:spcAft>
                <a:spcPts val="0"/>
              </a:spcAft>
              <a:buSzPts val="3900"/>
              <a:buFont typeface="Roboto Medium"/>
              <a:buNone/>
              <a:defRPr sz="3900">
                <a:latin typeface="Roboto Medium"/>
                <a:ea typeface="Roboto Medium"/>
                <a:cs typeface="Roboto Medium"/>
                <a:sym typeface="Roboto Medium"/>
              </a:defRPr>
            </a:lvl5pPr>
            <a:lvl6pPr lvl="5" algn="ctr">
              <a:spcBef>
                <a:spcPts val="0"/>
              </a:spcBef>
              <a:spcAft>
                <a:spcPts val="0"/>
              </a:spcAft>
              <a:buSzPts val="3900"/>
              <a:buFont typeface="Roboto Medium"/>
              <a:buNone/>
              <a:defRPr sz="3900">
                <a:latin typeface="Roboto Medium"/>
                <a:ea typeface="Roboto Medium"/>
                <a:cs typeface="Roboto Medium"/>
                <a:sym typeface="Roboto Medium"/>
              </a:defRPr>
            </a:lvl6pPr>
            <a:lvl7pPr lvl="6" algn="ctr">
              <a:spcBef>
                <a:spcPts val="0"/>
              </a:spcBef>
              <a:spcAft>
                <a:spcPts val="0"/>
              </a:spcAft>
              <a:buSzPts val="3900"/>
              <a:buFont typeface="Roboto Medium"/>
              <a:buNone/>
              <a:defRPr sz="3900">
                <a:latin typeface="Roboto Medium"/>
                <a:ea typeface="Roboto Medium"/>
                <a:cs typeface="Roboto Medium"/>
                <a:sym typeface="Roboto Medium"/>
              </a:defRPr>
            </a:lvl7pPr>
            <a:lvl8pPr lvl="7" algn="ctr">
              <a:spcBef>
                <a:spcPts val="0"/>
              </a:spcBef>
              <a:spcAft>
                <a:spcPts val="0"/>
              </a:spcAft>
              <a:buSzPts val="3900"/>
              <a:buFont typeface="Roboto Medium"/>
              <a:buNone/>
              <a:defRPr sz="3900">
                <a:latin typeface="Roboto Medium"/>
                <a:ea typeface="Roboto Medium"/>
                <a:cs typeface="Roboto Medium"/>
                <a:sym typeface="Roboto Medium"/>
              </a:defRPr>
            </a:lvl8pPr>
            <a:lvl9pPr lvl="8" algn="ctr">
              <a:spcBef>
                <a:spcPts val="0"/>
              </a:spcBef>
              <a:spcAft>
                <a:spcPts val="0"/>
              </a:spcAft>
              <a:buSzPts val="3900"/>
              <a:buFont typeface="Roboto Medium"/>
              <a:buNone/>
              <a:defRPr sz="3900">
                <a:latin typeface="Roboto Medium"/>
                <a:ea typeface="Roboto Medium"/>
                <a:cs typeface="Roboto Medium"/>
                <a:sym typeface="Roboto Medium"/>
              </a:defRPr>
            </a:lvl9pPr>
          </a:lstStyle>
          <a:p>
            <a:endParaRPr/>
          </a:p>
        </p:txBody>
      </p:sp>
      <p:sp>
        <p:nvSpPr>
          <p:cNvPr id="18" name="Google Shape;18;p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p:nvPr/>
        </p:nvSpPr>
        <p:spPr>
          <a:xfrm rot="-5400000">
            <a:off x="1036850" y="2529475"/>
            <a:ext cx="5322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idx="2"/>
          </p:nvPr>
        </p:nvSpPr>
        <p:spPr>
          <a:xfrm>
            <a:off x="340100" y="612775"/>
            <a:ext cx="2845200" cy="1769400"/>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3900"/>
              <a:buFont typeface="Roboto Medium"/>
              <a:buNone/>
              <a:defRPr sz="3900">
                <a:latin typeface="Roboto Medium"/>
                <a:ea typeface="Roboto Medium"/>
                <a:cs typeface="Roboto Medium"/>
                <a:sym typeface="Roboto Medium"/>
              </a:defRPr>
            </a:lvl1pPr>
            <a:lvl2pPr lvl="1" algn="ctr" rtl="0">
              <a:spcBef>
                <a:spcPts val="0"/>
              </a:spcBef>
              <a:spcAft>
                <a:spcPts val="0"/>
              </a:spcAft>
              <a:buSzPts val="3900"/>
              <a:buFont typeface="Roboto Medium"/>
              <a:buNone/>
              <a:defRPr sz="3900">
                <a:latin typeface="Roboto Medium"/>
                <a:ea typeface="Roboto Medium"/>
                <a:cs typeface="Roboto Medium"/>
                <a:sym typeface="Roboto Medium"/>
              </a:defRPr>
            </a:lvl2pPr>
            <a:lvl3pPr lvl="2" algn="ctr" rtl="0">
              <a:spcBef>
                <a:spcPts val="0"/>
              </a:spcBef>
              <a:spcAft>
                <a:spcPts val="0"/>
              </a:spcAft>
              <a:buSzPts val="3900"/>
              <a:buFont typeface="Roboto Medium"/>
              <a:buNone/>
              <a:defRPr sz="3900">
                <a:latin typeface="Roboto Medium"/>
                <a:ea typeface="Roboto Medium"/>
                <a:cs typeface="Roboto Medium"/>
                <a:sym typeface="Roboto Medium"/>
              </a:defRPr>
            </a:lvl3pPr>
            <a:lvl4pPr lvl="3" algn="ctr" rtl="0">
              <a:spcBef>
                <a:spcPts val="0"/>
              </a:spcBef>
              <a:spcAft>
                <a:spcPts val="0"/>
              </a:spcAft>
              <a:buSzPts val="3900"/>
              <a:buFont typeface="Roboto Medium"/>
              <a:buNone/>
              <a:defRPr sz="3900">
                <a:latin typeface="Roboto Medium"/>
                <a:ea typeface="Roboto Medium"/>
                <a:cs typeface="Roboto Medium"/>
                <a:sym typeface="Roboto Medium"/>
              </a:defRPr>
            </a:lvl4pPr>
            <a:lvl5pPr lvl="4" algn="ctr" rtl="0">
              <a:spcBef>
                <a:spcPts val="0"/>
              </a:spcBef>
              <a:spcAft>
                <a:spcPts val="0"/>
              </a:spcAft>
              <a:buSzPts val="3900"/>
              <a:buFont typeface="Roboto Medium"/>
              <a:buNone/>
              <a:defRPr sz="3900">
                <a:latin typeface="Roboto Medium"/>
                <a:ea typeface="Roboto Medium"/>
                <a:cs typeface="Roboto Medium"/>
                <a:sym typeface="Roboto Medium"/>
              </a:defRPr>
            </a:lvl5pPr>
            <a:lvl6pPr lvl="5" algn="ctr" rtl="0">
              <a:spcBef>
                <a:spcPts val="0"/>
              </a:spcBef>
              <a:spcAft>
                <a:spcPts val="0"/>
              </a:spcAft>
              <a:buSzPts val="3900"/>
              <a:buFont typeface="Roboto Medium"/>
              <a:buNone/>
              <a:defRPr sz="3900">
                <a:latin typeface="Roboto Medium"/>
                <a:ea typeface="Roboto Medium"/>
                <a:cs typeface="Roboto Medium"/>
                <a:sym typeface="Roboto Medium"/>
              </a:defRPr>
            </a:lvl6pPr>
            <a:lvl7pPr lvl="6" algn="ctr" rtl="0">
              <a:spcBef>
                <a:spcPts val="0"/>
              </a:spcBef>
              <a:spcAft>
                <a:spcPts val="0"/>
              </a:spcAft>
              <a:buSzPts val="3900"/>
              <a:buFont typeface="Roboto Medium"/>
              <a:buNone/>
              <a:defRPr sz="3900">
                <a:latin typeface="Roboto Medium"/>
                <a:ea typeface="Roboto Medium"/>
                <a:cs typeface="Roboto Medium"/>
                <a:sym typeface="Roboto Medium"/>
              </a:defRPr>
            </a:lvl7pPr>
            <a:lvl8pPr lvl="7" algn="ctr" rtl="0">
              <a:spcBef>
                <a:spcPts val="0"/>
              </a:spcBef>
              <a:spcAft>
                <a:spcPts val="0"/>
              </a:spcAft>
              <a:buSzPts val="3900"/>
              <a:buFont typeface="Roboto Medium"/>
              <a:buNone/>
              <a:defRPr sz="3900">
                <a:latin typeface="Roboto Medium"/>
                <a:ea typeface="Roboto Medium"/>
                <a:cs typeface="Roboto Medium"/>
                <a:sym typeface="Roboto Medium"/>
              </a:defRPr>
            </a:lvl8pPr>
            <a:lvl9pPr lvl="8" algn="ctr" rtl="0">
              <a:spcBef>
                <a:spcPts val="0"/>
              </a:spcBef>
              <a:spcAft>
                <a:spcPts val="0"/>
              </a:spcAft>
              <a:buSzPts val="3900"/>
              <a:buFont typeface="Roboto Medium"/>
              <a:buNone/>
              <a:defRPr sz="3900">
                <a:latin typeface="Roboto Medium"/>
                <a:ea typeface="Roboto Medium"/>
                <a:cs typeface="Roboto Medium"/>
                <a:sym typeface="Roboto Mediu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rot="10800000" flipH="1">
            <a:off x="0" y="1686000"/>
            <a:ext cx="9144000" cy="345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Clr>
                <a:schemeClr val="dk2"/>
              </a:buClr>
              <a:buSzPts val="1800"/>
              <a:buChar char="●"/>
              <a:defRPr>
                <a:solidFill>
                  <a:schemeClr val="dk2"/>
                </a:solidFill>
              </a:defRPr>
            </a:lvl1pPr>
            <a:lvl2pPr marL="914400" lvl="1" indent="-317500">
              <a:spcBef>
                <a:spcPts val="0"/>
              </a:spcBef>
              <a:spcAft>
                <a:spcPts val="0"/>
              </a:spcAft>
              <a:buClr>
                <a:schemeClr val="dk2"/>
              </a:buClr>
              <a:buSzPts val="1400"/>
              <a:buChar char="○"/>
              <a:defRPr>
                <a:solidFill>
                  <a:schemeClr val="dk2"/>
                </a:solidFill>
              </a:defRPr>
            </a:lvl2pPr>
            <a:lvl3pPr marL="1371600" lvl="2" indent="-317500">
              <a:spcBef>
                <a:spcPts val="0"/>
              </a:spcBef>
              <a:spcAft>
                <a:spcPts val="0"/>
              </a:spcAft>
              <a:buClr>
                <a:schemeClr val="dk2"/>
              </a:buClr>
              <a:buSzPts val="1400"/>
              <a:buChar char="■"/>
              <a:defRPr>
                <a:solidFill>
                  <a:schemeClr val="dk2"/>
                </a:solidFill>
              </a:defRPr>
            </a:lvl3pPr>
            <a:lvl4pPr marL="1828800" lvl="3" indent="-317500">
              <a:spcBef>
                <a:spcPts val="0"/>
              </a:spcBef>
              <a:spcAft>
                <a:spcPts val="0"/>
              </a:spcAft>
              <a:buClr>
                <a:schemeClr val="dk2"/>
              </a:buClr>
              <a:buSzPts val="1400"/>
              <a:buChar char="●"/>
              <a:defRPr>
                <a:solidFill>
                  <a:schemeClr val="dk2"/>
                </a:solidFill>
              </a:defRPr>
            </a:lvl4pPr>
            <a:lvl5pPr marL="2286000" lvl="4" indent="-317500">
              <a:spcBef>
                <a:spcPts val="0"/>
              </a:spcBef>
              <a:spcAft>
                <a:spcPts val="0"/>
              </a:spcAft>
              <a:buClr>
                <a:schemeClr val="dk2"/>
              </a:buClr>
              <a:buSzPts val="1400"/>
              <a:buChar char="○"/>
              <a:defRPr>
                <a:solidFill>
                  <a:schemeClr val="dk2"/>
                </a:solidFill>
              </a:defRPr>
            </a:lvl5pPr>
            <a:lvl6pPr marL="2743200" lvl="5" indent="-317500">
              <a:spcBef>
                <a:spcPts val="0"/>
              </a:spcBef>
              <a:spcAft>
                <a:spcPts val="0"/>
              </a:spcAft>
              <a:buClr>
                <a:schemeClr val="dk2"/>
              </a:buClr>
              <a:buSzPts val="1400"/>
              <a:buChar char="■"/>
              <a:defRPr>
                <a:solidFill>
                  <a:schemeClr val="dk2"/>
                </a:solidFill>
              </a:defRPr>
            </a:lvl6pPr>
            <a:lvl7pPr marL="3200400" lvl="6" indent="-317500">
              <a:spcBef>
                <a:spcPts val="0"/>
              </a:spcBef>
              <a:spcAft>
                <a:spcPts val="0"/>
              </a:spcAft>
              <a:buClr>
                <a:schemeClr val="dk2"/>
              </a:buClr>
              <a:buSzPts val="1400"/>
              <a:buChar char="●"/>
              <a:defRPr>
                <a:solidFill>
                  <a:schemeClr val="dk2"/>
                </a:solidFill>
              </a:defRPr>
            </a:lvl7pPr>
            <a:lvl8pPr marL="3657600" lvl="7" indent="-317500">
              <a:spcBef>
                <a:spcPts val="0"/>
              </a:spcBef>
              <a:spcAft>
                <a:spcPts val="0"/>
              </a:spcAft>
              <a:buClr>
                <a:schemeClr val="dk2"/>
              </a:buClr>
              <a:buSzPts val="1400"/>
              <a:buChar char="○"/>
              <a:defRPr>
                <a:solidFill>
                  <a:schemeClr val="dk2"/>
                </a:solidFill>
              </a:defRPr>
            </a:lvl8pPr>
            <a:lvl9pPr marL="4114800" lvl="8" indent="-317500">
              <a:spcBef>
                <a:spcPts val="0"/>
              </a:spcBef>
              <a:spcAft>
                <a:spcPts val="0"/>
              </a:spcAft>
              <a:buClr>
                <a:schemeClr val="dk2"/>
              </a:buClr>
              <a:buSzPts val="1400"/>
              <a:buChar char="■"/>
              <a:defRPr>
                <a:solidFill>
                  <a:schemeClr val="dk2"/>
                </a:solidFill>
              </a:defRPr>
            </a:lvl9pPr>
          </a:lstStyle>
          <a:p>
            <a:endParaRPr/>
          </a:p>
        </p:txBody>
      </p:sp>
      <p:sp>
        <p:nvSpPr>
          <p:cNvPr id="26" name="Google Shape;26;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p:nvPr/>
        </p:nvSpPr>
        <p:spPr>
          <a:xfrm rot="10800000" flipH="1">
            <a:off x="0" y="1686000"/>
            <a:ext cx="9144000" cy="3457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1" name="Google Shape;31;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04800">
              <a:spcBef>
                <a:spcPts val="0"/>
              </a:spcBef>
              <a:spcAft>
                <a:spcPts val="0"/>
              </a:spcAft>
              <a:buClr>
                <a:schemeClr val="dk2"/>
              </a:buClr>
              <a:buSzPts val="1200"/>
              <a:buChar char="○"/>
              <a:defRPr sz="1200">
                <a:solidFill>
                  <a:schemeClr val="dk2"/>
                </a:solidFill>
              </a:defRPr>
            </a:lvl2pPr>
            <a:lvl3pPr marL="1371600" lvl="2" indent="-304800">
              <a:spcBef>
                <a:spcPts val="0"/>
              </a:spcBef>
              <a:spcAft>
                <a:spcPts val="0"/>
              </a:spcAft>
              <a:buClr>
                <a:schemeClr val="dk2"/>
              </a:buClr>
              <a:buSzPts val="1200"/>
              <a:buChar char="■"/>
              <a:defRPr sz="1200">
                <a:solidFill>
                  <a:schemeClr val="dk2"/>
                </a:solidFill>
              </a:defRPr>
            </a:lvl3pPr>
            <a:lvl4pPr marL="1828800" lvl="3" indent="-304800">
              <a:spcBef>
                <a:spcPts val="0"/>
              </a:spcBef>
              <a:spcAft>
                <a:spcPts val="0"/>
              </a:spcAft>
              <a:buClr>
                <a:schemeClr val="dk2"/>
              </a:buClr>
              <a:buSzPts val="1200"/>
              <a:buChar char="●"/>
              <a:defRPr sz="1200">
                <a:solidFill>
                  <a:schemeClr val="dk2"/>
                </a:solidFill>
              </a:defRPr>
            </a:lvl4pPr>
            <a:lvl5pPr marL="2286000" lvl="4" indent="-304800">
              <a:spcBef>
                <a:spcPts val="0"/>
              </a:spcBef>
              <a:spcAft>
                <a:spcPts val="0"/>
              </a:spcAft>
              <a:buClr>
                <a:schemeClr val="dk2"/>
              </a:buClr>
              <a:buSzPts val="1200"/>
              <a:buChar char="○"/>
              <a:defRPr sz="1200">
                <a:solidFill>
                  <a:schemeClr val="dk2"/>
                </a:solidFill>
              </a:defRPr>
            </a:lvl5pPr>
            <a:lvl6pPr marL="2743200" lvl="5" indent="-304800">
              <a:spcBef>
                <a:spcPts val="0"/>
              </a:spcBef>
              <a:spcAft>
                <a:spcPts val="0"/>
              </a:spcAft>
              <a:buClr>
                <a:schemeClr val="dk2"/>
              </a:buClr>
              <a:buSzPts val="1200"/>
              <a:buChar char="■"/>
              <a:defRPr sz="1200">
                <a:solidFill>
                  <a:schemeClr val="dk2"/>
                </a:solidFill>
              </a:defRPr>
            </a:lvl6pPr>
            <a:lvl7pPr marL="3200400" lvl="6" indent="-304800">
              <a:spcBef>
                <a:spcPts val="0"/>
              </a:spcBef>
              <a:spcAft>
                <a:spcPts val="0"/>
              </a:spcAft>
              <a:buClr>
                <a:schemeClr val="dk2"/>
              </a:buClr>
              <a:buSzPts val="1200"/>
              <a:buChar char="●"/>
              <a:defRPr sz="1200">
                <a:solidFill>
                  <a:schemeClr val="dk2"/>
                </a:solidFill>
              </a:defRPr>
            </a:lvl7pPr>
            <a:lvl8pPr marL="3657600" lvl="7" indent="-304800">
              <a:spcBef>
                <a:spcPts val="0"/>
              </a:spcBef>
              <a:spcAft>
                <a:spcPts val="0"/>
              </a:spcAft>
              <a:buClr>
                <a:schemeClr val="dk2"/>
              </a:buClr>
              <a:buSzPts val="1200"/>
              <a:buChar char="○"/>
              <a:defRPr sz="1200">
                <a:solidFill>
                  <a:schemeClr val="dk2"/>
                </a:solidFill>
              </a:defRPr>
            </a:lvl8pPr>
            <a:lvl9pPr marL="4114800" lvl="8" indent="-304800">
              <a:spcBef>
                <a:spcPts val="0"/>
              </a:spcBef>
              <a:spcAft>
                <a:spcPts val="0"/>
              </a:spcAft>
              <a:buClr>
                <a:schemeClr val="dk2"/>
              </a:buClr>
              <a:buSzPts val="1200"/>
              <a:buChar char="■"/>
              <a:defRPr sz="1200">
                <a:solidFill>
                  <a:schemeClr val="dk2"/>
                </a:solidFill>
              </a:defRPr>
            </a:lvl9pPr>
          </a:lstStyle>
          <a:p>
            <a:endParaRPr/>
          </a:p>
        </p:txBody>
      </p:sp>
      <p:sp>
        <p:nvSpPr>
          <p:cNvPr id="32" name="Google Shape;32;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Clr>
                <a:schemeClr val="dk2"/>
              </a:buClr>
              <a:buSzPts val="1400"/>
              <a:buChar char="●"/>
              <a:defRPr sz="1400">
                <a:solidFill>
                  <a:schemeClr val="dk2"/>
                </a:solidFill>
              </a:defRPr>
            </a:lvl1pPr>
            <a:lvl2pPr marL="914400" lvl="1" indent="-304800">
              <a:spcBef>
                <a:spcPts val="0"/>
              </a:spcBef>
              <a:spcAft>
                <a:spcPts val="0"/>
              </a:spcAft>
              <a:buClr>
                <a:schemeClr val="dk2"/>
              </a:buClr>
              <a:buSzPts val="1200"/>
              <a:buChar char="○"/>
              <a:defRPr sz="1200">
                <a:solidFill>
                  <a:schemeClr val="dk2"/>
                </a:solidFill>
              </a:defRPr>
            </a:lvl2pPr>
            <a:lvl3pPr marL="1371600" lvl="2" indent="-304800">
              <a:spcBef>
                <a:spcPts val="0"/>
              </a:spcBef>
              <a:spcAft>
                <a:spcPts val="0"/>
              </a:spcAft>
              <a:buClr>
                <a:schemeClr val="dk2"/>
              </a:buClr>
              <a:buSzPts val="1200"/>
              <a:buChar char="■"/>
              <a:defRPr sz="1200">
                <a:solidFill>
                  <a:schemeClr val="dk2"/>
                </a:solidFill>
              </a:defRPr>
            </a:lvl3pPr>
            <a:lvl4pPr marL="1828800" lvl="3" indent="-304800">
              <a:spcBef>
                <a:spcPts val="0"/>
              </a:spcBef>
              <a:spcAft>
                <a:spcPts val="0"/>
              </a:spcAft>
              <a:buClr>
                <a:schemeClr val="dk2"/>
              </a:buClr>
              <a:buSzPts val="1200"/>
              <a:buChar char="●"/>
              <a:defRPr sz="1200">
                <a:solidFill>
                  <a:schemeClr val="dk2"/>
                </a:solidFill>
              </a:defRPr>
            </a:lvl4pPr>
            <a:lvl5pPr marL="2286000" lvl="4" indent="-304800">
              <a:spcBef>
                <a:spcPts val="0"/>
              </a:spcBef>
              <a:spcAft>
                <a:spcPts val="0"/>
              </a:spcAft>
              <a:buClr>
                <a:schemeClr val="dk2"/>
              </a:buClr>
              <a:buSzPts val="1200"/>
              <a:buChar char="○"/>
              <a:defRPr sz="1200">
                <a:solidFill>
                  <a:schemeClr val="dk2"/>
                </a:solidFill>
              </a:defRPr>
            </a:lvl5pPr>
            <a:lvl6pPr marL="2743200" lvl="5" indent="-304800">
              <a:spcBef>
                <a:spcPts val="0"/>
              </a:spcBef>
              <a:spcAft>
                <a:spcPts val="0"/>
              </a:spcAft>
              <a:buClr>
                <a:schemeClr val="dk2"/>
              </a:buClr>
              <a:buSzPts val="1200"/>
              <a:buChar char="■"/>
              <a:defRPr sz="1200">
                <a:solidFill>
                  <a:schemeClr val="dk2"/>
                </a:solidFill>
              </a:defRPr>
            </a:lvl6pPr>
            <a:lvl7pPr marL="3200400" lvl="6" indent="-304800">
              <a:spcBef>
                <a:spcPts val="0"/>
              </a:spcBef>
              <a:spcAft>
                <a:spcPts val="0"/>
              </a:spcAft>
              <a:buClr>
                <a:schemeClr val="dk2"/>
              </a:buClr>
              <a:buSzPts val="1200"/>
              <a:buChar char="●"/>
              <a:defRPr sz="1200">
                <a:solidFill>
                  <a:schemeClr val="dk2"/>
                </a:solidFill>
              </a:defRPr>
            </a:lvl7pPr>
            <a:lvl8pPr marL="3657600" lvl="7" indent="-304800">
              <a:spcBef>
                <a:spcPts val="0"/>
              </a:spcBef>
              <a:spcAft>
                <a:spcPts val="0"/>
              </a:spcAft>
              <a:buClr>
                <a:schemeClr val="dk2"/>
              </a:buClr>
              <a:buSzPts val="1200"/>
              <a:buChar char="○"/>
              <a:defRPr sz="1200">
                <a:solidFill>
                  <a:schemeClr val="dk2"/>
                </a:solidFill>
              </a:defRPr>
            </a:lvl8pPr>
            <a:lvl9pPr marL="4114800" lvl="8" indent="-304800">
              <a:spcBef>
                <a:spcPts val="0"/>
              </a:spcBef>
              <a:spcAft>
                <a:spcPts val="0"/>
              </a:spcAft>
              <a:buClr>
                <a:schemeClr val="dk2"/>
              </a:buClr>
              <a:buSzPts val="1200"/>
              <a:buChar char="■"/>
              <a:defRPr sz="1200">
                <a:solidFill>
                  <a:schemeClr val="dk2"/>
                </a:solidFill>
              </a:defRPr>
            </a:lvl9pPr>
          </a:lstStyle>
          <a:p>
            <a:endParaRPr/>
          </a:p>
        </p:txBody>
      </p:sp>
      <p:sp>
        <p:nvSpPr>
          <p:cNvPr id="33" name="Google Shape;33;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p:nvPr/>
        </p:nvSpPr>
        <p:spPr>
          <a:xfrm rot="10800000" flipH="1">
            <a:off x="0" y="656400"/>
            <a:ext cx="9144000" cy="448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lvl1pPr lvl="0">
              <a:spcBef>
                <a:spcPts val="0"/>
              </a:spcBef>
              <a:spcAft>
                <a:spcPts val="0"/>
              </a:spcAft>
              <a:buSzPts val="1800"/>
              <a:buFont typeface="Roboto Medium"/>
              <a:buNone/>
              <a:defRPr sz="1800">
                <a:latin typeface="Roboto Medium"/>
                <a:ea typeface="Roboto Medium"/>
                <a:cs typeface="Roboto Medium"/>
                <a:sym typeface="Roboto Medium"/>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8" name="Google Shape;38;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p:nvPr/>
        </p:nvSpPr>
        <p:spPr>
          <a:xfrm rot="10800000" flipH="1">
            <a:off x="3276600" y="25"/>
            <a:ext cx="58674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3" name="Google Shape;43;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0"/>
              </a:spcBef>
              <a:spcAft>
                <a:spcPts val="0"/>
              </a:spcAft>
              <a:buClr>
                <a:schemeClr val="lt1"/>
              </a:buClr>
              <a:buSzPts val="1200"/>
              <a:buChar char="○"/>
              <a:defRPr sz="1200">
                <a:solidFill>
                  <a:schemeClr val="lt1"/>
                </a:solidFill>
              </a:defRPr>
            </a:lvl2pPr>
            <a:lvl3pPr marL="1371600" lvl="2" indent="-304800">
              <a:spcBef>
                <a:spcPts val="0"/>
              </a:spcBef>
              <a:spcAft>
                <a:spcPts val="0"/>
              </a:spcAft>
              <a:buClr>
                <a:schemeClr val="lt1"/>
              </a:buClr>
              <a:buSzPts val="1200"/>
              <a:buChar char="■"/>
              <a:defRPr sz="1200">
                <a:solidFill>
                  <a:schemeClr val="lt1"/>
                </a:solidFill>
              </a:defRPr>
            </a:lvl3pPr>
            <a:lvl4pPr marL="1828800" lvl="3" indent="-304800">
              <a:spcBef>
                <a:spcPts val="0"/>
              </a:spcBef>
              <a:spcAft>
                <a:spcPts val="0"/>
              </a:spcAft>
              <a:buClr>
                <a:schemeClr val="lt1"/>
              </a:buClr>
              <a:buSzPts val="1200"/>
              <a:buChar char="●"/>
              <a:defRPr sz="1200">
                <a:solidFill>
                  <a:schemeClr val="lt1"/>
                </a:solidFill>
              </a:defRPr>
            </a:lvl4pPr>
            <a:lvl5pPr marL="2286000" lvl="4" indent="-304800">
              <a:spcBef>
                <a:spcPts val="0"/>
              </a:spcBef>
              <a:spcAft>
                <a:spcPts val="0"/>
              </a:spcAft>
              <a:buClr>
                <a:schemeClr val="lt1"/>
              </a:buClr>
              <a:buSzPts val="1200"/>
              <a:buChar char="○"/>
              <a:defRPr sz="1200">
                <a:solidFill>
                  <a:schemeClr val="lt1"/>
                </a:solidFill>
              </a:defRPr>
            </a:lvl5pPr>
            <a:lvl6pPr marL="2743200" lvl="5" indent="-304800">
              <a:spcBef>
                <a:spcPts val="0"/>
              </a:spcBef>
              <a:spcAft>
                <a:spcPts val="0"/>
              </a:spcAft>
              <a:buClr>
                <a:schemeClr val="lt1"/>
              </a:buClr>
              <a:buSzPts val="1200"/>
              <a:buChar char="■"/>
              <a:defRPr sz="1200">
                <a:solidFill>
                  <a:schemeClr val="lt1"/>
                </a:solidFill>
              </a:defRPr>
            </a:lvl6pPr>
            <a:lvl7pPr marL="3200400" lvl="6" indent="-304800">
              <a:spcBef>
                <a:spcPts val="0"/>
              </a:spcBef>
              <a:spcAft>
                <a:spcPts val="0"/>
              </a:spcAft>
              <a:buClr>
                <a:schemeClr val="lt1"/>
              </a:buClr>
              <a:buSzPts val="1200"/>
              <a:buChar char="●"/>
              <a:defRPr sz="1200">
                <a:solidFill>
                  <a:schemeClr val="lt1"/>
                </a:solidFill>
              </a:defRPr>
            </a:lvl7pPr>
            <a:lvl8pPr marL="3657600" lvl="7" indent="-304800">
              <a:spcBef>
                <a:spcPts val="0"/>
              </a:spcBef>
              <a:spcAft>
                <a:spcPts val="0"/>
              </a:spcAft>
              <a:buClr>
                <a:schemeClr val="lt1"/>
              </a:buClr>
              <a:buSzPts val="1200"/>
              <a:buChar char="○"/>
              <a:defRPr sz="1200">
                <a:solidFill>
                  <a:schemeClr val="lt1"/>
                </a:solidFill>
              </a:defRPr>
            </a:lvl8pPr>
            <a:lvl9pPr marL="4114800" lvl="8" indent="-304800">
              <a:spcBef>
                <a:spcPts val="0"/>
              </a:spcBef>
              <a:spcAft>
                <a:spcPts val="0"/>
              </a:spcAft>
              <a:buClr>
                <a:schemeClr val="lt1"/>
              </a:buClr>
              <a:buSzPts val="1200"/>
              <a:buChar char="■"/>
              <a:defRPr sz="1200">
                <a:solidFill>
                  <a:schemeClr val="lt1"/>
                </a:solidFill>
              </a:defRPr>
            </a:lvl9pPr>
          </a:lstStyle>
          <a:p>
            <a:endParaRPr/>
          </a:p>
        </p:txBody>
      </p:sp>
      <p:sp>
        <p:nvSpPr>
          <p:cNvPr id="44" name="Google Shape;44;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7" name="Google Shape;47;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8"/>
        <p:cNvGrpSpPr/>
        <p:nvPr/>
      </p:nvGrpSpPr>
      <p:grpSpPr>
        <a:xfrm>
          <a:off x="0" y="0"/>
          <a:ext cx="0" cy="0"/>
          <a:chOff x="0" y="0"/>
          <a:chExt cx="0" cy="0"/>
        </a:xfrm>
      </p:grpSpPr>
      <p:sp>
        <p:nvSpPr>
          <p:cNvPr id="49" name="Google Shape;49;p9"/>
          <p:cNvSpPr/>
          <p:nvPr/>
        </p:nvSpPr>
        <p:spPr>
          <a:xfrm flipH="1">
            <a:off x="0" y="0"/>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52" name="Google Shape;52;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3" name="Google Shape;5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4" name="Google Shape;54;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5"/>
        <p:cNvGrpSpPr/>
        <p:nvPr/>
      </p:nvGrpSpPr>
      <p:grpSpPr>
        <a:xfrm>
          <a:off x="0" y="0"/>
          <a:ext cx="0" cy="0"/>
          <a:chOff x="0" y="0"/>
          <a:chExt cx="0" cy="0"/>
        </a:xfrm>
      </p:grpSpPr>
      <p:sp>
        <p:nvSpPr>
          <p:cNvPr id="56" name="Google Shape;56;p10"/>
          <p:cNvSpPr txBox="1"/>
          <p:nvPr/>
        </p:nvSpPr>
        <p:spPr>
          <a:xfrm rot="10800000" flipH="1">
            <a:off x="0" y="0"/>
            <a:ext cx="9144000" cy="4695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9" name="Google Shape;59;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b="1"/>
          </a:p>
          <a:p>
            <a:pPr marL="0" lvl="0" indent="0" algn="ctr" rtl="0">
              <a:spcBef>
                <a:spcPts val="0"/>
              </a:spcBef>
              <a:spcAft>
                <a:spcPts val="0"/>
              </a:spcAft>
              <a:buNone/>
            </a:pPr>
            <a:r>
              <a:rPr lang="en">
                <a:latin typeface="Roboto Medium"/>
                <a:ea typeface="Roboto Medium"/>
                <a:cs typeface="Roboto Medium"/>
                <a:sym typeface="Roboto Medium"/>
              </a:rPr>
              <a:t>DS801_맥가이버</a:t>
            </a:r>
            <a:endParaRPr>
              <a:latin typeface="Roboto Medium"/>
              <a:ea typeface="Roboto Medium"/>
              <a:cs typeface="Roboto Medium"/>
              <a:sym typeface="Roboto Medium"/>
            </a:endParaRPr>
          </a:p>
        </p:txBody>
      </p:sp>
      <p:sp>
        <p:nvSpPr>
          <p:cNvPr id="71" name="Google Shape;71;p13"/>
          <p:cNvSpPr txBox="1">
            <a:spLocks noGrp="1"/>
          </p:cNvSpPr>
          <p:nvPr>
            <p:ph type="subTitle" idx="1"/>
          </p:nvPr>
        </p:nvSpPr>
        <p:spPr>
          <a:xfrm>
            <a:off x="390525" y="2789104"/>
            <a:ext cx="8222100" cy="933600"/>
          </a:xfrm>
          <a:prstGeom prst="rect">
            <a:avLst/>
          </a:prstGeom>
        </p:spPr>
        <p:txBody>
          <a:bodyPr spcFirstLastPara="1" wrap="square" lIns="91425" tIns="91425" rIns="91425" bIns="91425" anchor="t" anchorCtr="0">
            <a:normAutofit fontScale="92500" lnSpcReduction="20000"/>
          </a:bodyPr>
          <a:lstStyle/>
          <a:p>
            <a:pPr marL="0" lvl="0" indent="0" algn="r" rtl="0">
              <a:spcBef>
                <a:spcPts val="0"/>
              </a:spcBef>
              <a:spcAft>
                <a:spcPts val="0"/>
              </a:spcAft>
              <a:buNone/>
            </a:pPr>
            <a:r>
              <a:rPr lang="en" sz="1300"/>
              <a:t>Jeongho Kim 20243182</a:t>
            </a:r>
            <a:endParaRPr sz="1300"/>
          </a:p>
          <a:p>
            <a:pPr marL="0" lvl="0" indent="0" algn="r" rtl="0">
              <a:spcBef>
                <a:spcPts val="0"/>
              </a:spcBef>
              <a:spcAft>
                <a:spcPts val="0"/>
              </a:spcAft>
              <a:buNone/>
            </a:pPr>
            <a:r>
              <a:rPr lang="en" sz="1300"/>
              <a:t>Haejun Kim 20243226</a:t>
            </a:r>
            <a:endParaRPr sz="1300"/>
          </a:p>
          <a:p>
            <a:pPr marL="0" lvl="0" indent="0" algn="r" rtl="0">
              <a:spcBef>
                <a:spcPts val="0"/>
              </a:spcBef>
              <a:spcAft>
                <a:spcPts val="0"/>
              </a:spcAft>
              <a:buNone/>
            </a:pPr>
            <a:r>
              <a:rPr lang="en" sz="1300"/>
              <a:t>Dimas Ahmad 20244071</a:t>
            </a:r>
            <a:endParaRPr sz="1300"/>
          </a:p>
          <a:p>
            <a:pPr marL="0" lvl="0" indent="0" algn="r" rtl="0">
              <a:spcBef>
                <a:spcPts val="0"/>
              </a:spcBef>
              <a:spcAft>
                <a:spcPts val="0"/>
              </a:spcAft>
              <a:buNone/>
            </a:pPr>
            <a:r>
              <a:rPr lang="en" sz="1300"/>
              <a:t>Minkyung Choi 20234447</a:t>
            </a:r>
            <a:endParaRPr sz="1300"/>
          </a:p>
          <a:p>
            <a:pPr marL="0" lvl="0" indent="0" algn="r" rtl="0">
              <a:spcBef>
                <a:spcPts val="0"/>
              </a:spcBef>
              <a:spcAft>
                <a:spcPts val="0"/>
              </a:spcAft>
              <a:buNone/>
            </a:pPr>
            <a:r>
              <a:rPr lang="en" sz="1300"/>
              <a:t>Uhjin Hur 20225600</a:t>
            </a:r>
            <a:endParaRPr sz="13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2"/>
          <p:cNvSpPr txBox="1"/>
          <p:nvPr/>
        </p:nvSpPr>
        <p:spPr>
          <a:xfrm>
            <a:off x="4394732" y="1134849"/>
            <a:ext cx="1734900" cy="28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Data collection</a:t>
            </a:r>
            <a:endParaRPr sz="1100" b="1">
              <a:solidFill>
                <a:srgbClr val="FFFFFF"/>
              </a:solidFill>
              <a:latin typeface="Roboto"/>
              <a:ea typeface="Roboto"/>
              <a:cs typeface="Roboto"/>
              <a:sym typeface="Roboto"/>
            </a:endParaRPr>
          </a:p>
        </p:txBody>
      </p:sp>
      <p:sp>
        <p:nvSpPr>
          <p:cNvPr id="267" name="Google Shape;267;p22"/>
          <p:cNvSpPr/>
          <p:nvPr/>
        </p:nvSpPr>
        <p:spPr>
          <a:xfrm>
            <a:off x="4569148" y="3314977"/>
            <a:ext cx="180900" cy="181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solidFill>
                <a:srgbClr val="0942A1"/>
              </a:solidFill>
              <a:latin typeface="Roboto"/>
              <a:ea typeface="Roboto"/>
              <a:cs typeface="Roboto"/>
              <a:sym typeface="Roboto"/>
            </a:endParaRPr>
          </a:p>
        </p:txBody>
      </p:sp>
      <p:sp>
        <p:nvSpPr>
          <p:cNvPr id="268" name="Google Shape;268;p22"/>
          <p:cNvSpPr txBox="1"/>
          <p:nvPr/>
        </p:nvSpPr>
        <p:spPr>
          <a:xfrm>
            <a:off x="4517800" y="3804950"/>
            <a:ext cx="3374400" cy="12390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Roboto"/>
              <a:buChar char="➔"/>
            </a:pPr>
            <a:r>
              <a:rPr lang="en" sz="1200" b="1" dirty="0">
                <a:solidFill>
                  <a:schemeClr val="dk2"/>
                </a:solidFill>
                <a:latin typeface="Roboto"/>
                <a:ea typeface="Roboto"/>
                <a:cs typeface="Roboto"/>
                <a:sym typeface="Roboto"/>
              </a:rPr>
              <a:t>K-means clustering with the features extracted from the </a:t>
            </a:r>
            <a:r>
              <a:rPr lang="en" sz="1200" b="1" i="1" dirty="0">
                <a:solidFill>
                  <a:schemeClr val="dk2"/>
                </a:solidFill>
                <a:latin typeface="Roboto"/>
                <a:ea typeface="Roboto"/>
                <a:cs typeface="Roboto"/>
                <a:sym typeface="Roboto"/>
              </a:rPr>
              <a:t>EfficientNet </a:t>
            </a:r>
            <a:r>
              <a:rPr lang="en" sz="1200" b="1" dirty="0">
                <a:solidFill>
                  <a:schemeClr val="dk2"/>
                </a:solidFill>
                <a:latin typeface="Roboto"/>
                <a:ea typeface="Roboto"/>
                <a:cs typeface="Roboto"/>
                <a:sym typeface="Roboto"/>
              </a:rPr>
              <a:t>and then excluding the images with low silhouette scores</a:t>
            </a:r>
            <a:br>
              <a:rPr lang="en" sz="1000" b="1" dirty="0">
                <a:solidFill>
                  <a:schemeClr val="dk2"/>
                </a:solidFill>
                <a:latin typeface="Roboto"/>
                <a:ea typeface="Roboto"/>
                <a:cs typeface="Roboto"/>
                <a:sym typeface="Roboto"/>
              </a:rPr>
            </a:br>
            <a:r>
              <a:rPr lang="en" sz="1000" dirty="0">
                <a:solidFill>
                  <a:schemeClr val="dk2"/>
                </a:solidFill>
                <a:latin typeface="Roboto Light"/>
                <a:ea typeface="Roboto Light"/>
                <a:cs typeface="Roboto Light"/>
                <a:sym typeface="Roboto Light"/>
              </a:rPr>
              <a:t>100 images/class ⇒ 1,000 images in </a:t>
            </a:r>
            <a:r>
              <a:rPr lang="en" sz="1050" dirty="0">
                <a:solidFill>
                  <a:schemeClr val="dk2"/>
                </a:solidFill>
                <a:latin typeface="Roboto Light"/>
                <a:ea typeface="Roboto Light"/>
                <a:cs typeface="Roboto Light"/>
                <a:sym typeface="Roboto Light"/>
              </a:rPr>
              <a:t>total</a:t>
            </a:r>
            <a:endParaRPr sz="1050" i="1" dirty="0">
              <a:solidFill>
                <a:schemeClr val="dk2"/>
              </a:solidFill>
              <a:latin typeface="Roboto Light"/>
              <a:ea typeface="Roboto Light"/>
              <a:cs typeface="Roboto Light"/>
              <a:sym typeface="Roboto Light"/>
            </a:endParaRPr>
          </a:p>
        </p:txBody>
      </p:sp>
      <p:sp>
        <p:nvSpPr>
          <p:cNvPr id="269" name="Google Shape;269;p2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Execution</a:t>
            </a:r>
            <a:endParaRPr>
              <a:latin typeface="Roboto Medium"/>
              <a:ea typeface="Roboto Medium"/>
              <a:cs typeface="Roboto Medium"/>
              <a:sym typeface="Roboto Medium"/>
            </a:endParaRPr>
          </a:p>
        </p:txBody>
      </p:sp>
      <p:sp>
        <p:nvSpPr>
          <p:cNvPr id="270" name="Google Shape;270;p22"/>
          <p:cNvSpPr/>
          <p:nvPr/>
        </p:nvSpPr>
        <p:spPr>
          <a:xfrm>
            <a:off x="4517500" y="1128151"/>
            <a:ext cx="3375000" cy="284400"/>
          </a:xfrm>
          <a:prstGeom prst="round2SameRect">
            <a:avLst>
              <a:gd name="adj1" fmla="val 16667"/>
              <a:gd name="adj2" fmla="val 0"/>
            </a:avLst>
          </a:prstGeom>
          <a:solidFill>
            <a:srgbClr val="0D5C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71" name="Google Shape;271;p22"/>
          <p:cNvSpPr txBox="1">
            <a:spLocks noGrp="1"/>
          </p:cNvSpPr>
          <p:nvPr>
            <p:ph type="body" idx="4294967295"/>
          </p:nvPr>
        </p:nvSpPr>
        <p:spPr>
          <a:xfrm>
            <a:off x="4518092" y="1410530"/>
            <a:ext cx="3374400" cy="2286300"/>
          </a:xfrm>
          <a:prstGeom prst="rect">
            <a:avLst/>
          </a:prstGeom>
          <a:ln w="9525" cap="flat" cmpd="sng">
            <a:solidFill>
              <a:srgbClr val="CCCCCC"/>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2"/>
                </a:solidFill>
              </a:rPr>
              <a:t> </a:t>
            </a:r>
            <a:endParaRPr>
              <a:solidFill>
                <a:schemeClr val="dk2"/>
              </a:solidFill>
            </a:endParaRPr>
          </a:p>
        </p:txBody>
      </p:sp>
      <p:sp>
        <p:nvSpPr>
          <p:cNvPr id="272" name="Google Shape;272;p22"/>
          <p:cNvSpPr txBox="1"/>
          <p:nvPr/>
        </p:nvSpPr>
        <p:spPr>
          <a:xfrm>
            <a:off x="4852449" y="1128150"/>
            <a:ext cx="2940000" cy="28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Verification (2) - Clustering</a:t>
            </a:r>
            <a:endParaRPr sz="1100" b="1">
              <a:solidFill>
                <a:srgbClr val="FFFFFF"/>
              </a:solidFill>
              <a:latin typeface="Roboto"/>
              <a:ea typeface="Roboto"/>
              <a:cs typeface="Roboto"/>
              <a:sym typeface="Roboto"/>
            </a:endParaRPr>
          </a:p>
        </p:txBody>
      </p:sp>
      <p:pic>
        <p:nvPicPr>
          <p:cNvPr id="273" name="Google Shape;273;p22"/>
          <p:cNvPicPr preferRelativeResize="0"/>
          <p:nvPr/>
        </p:nvPicPr>
        <p:blipFill>
          <a:blip r:embed="rId3">
            <a:alphaModFix/>
          </a:blip>
          <a:stretch>
            <a:fillRect/>
          </a:stretch>
        </p:blipFill>
        <p:spPr>
          <a:xfrm>
            <a:off x="4551410" y="1679611"/>
            <a:ext cx="3307614" cy="1748097"/>
          </a:xfrm>
          <a:prstGeom prst="rect">
            <a:avLst/>
          </a:prstGeom>
          <a:noFill/>
          <a:ln>
            <a:noFill/>
          </a:ln>
        </p:spPr>
      </p:pic>
      <p:sp>
        <p:nvSpPr>
          <p:cNvPr id="274" name="Google Shape;274;p22"/>
          <p:cNvSpPr/>
          <p:nvPr/>
        </p:nvSpPr>
        <p:spPr>
          <a:xfrm>
            <a:off x="4582192" y="1179602"/>
            <a:ext cx="180900" cy="181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solidFill>
                <a:srgbClr val="0942A1"/>
              </a:solidFill>
              <a:latin typeface="Roboto"/>
              <a:ea typeface="Roboto"/>
              <a:cs typeface="Roboto"/>
              <a:sym typeface="Roboto"/>
            </a:endParaRPr>
          </a:p>
        </p:txBody>
      </p:sp>
      <p:sp>
        <p:nvSpPr>
          <p:cNvPr id="275" name="Google Shape;275;p22"/>
          <p:cNvSpPr txBox="1"/>
          <p:nvPr/>
        </p:nvSpPr>
        <p:spPr>
          <a:xfrm>
            <a:off x="4556092" y="1175252"/>
            <a:ext cx="180900" cy="19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2"/>
                </a:solidFill>
                <a:latin typeface="Roboto Medium"/>
                <a:ea typeface="Roboto Medium"/>
                <a:cs typeface="Roboto Medium"/>
                <a:sym typeface="Roboto Medium"/>
              </a:rPr>
              <a:t>2</a:t>
            </a:r>
            <a:endParaRPr sz="1100">
              <a:solidFill>
                <a:schemeClr val="dk2"/>
              </a:solidFill>
              <a:latin typeface="Roboto Medium"/>
              <a:ea typeface="Roboto Medium"/>
              <a:cs typeface="Roboto Medium"/>
              <a:sym typeface="Roboto Medium"/>
            </a:endParaRPr>
          </a:p>
        </p:txBody>
      </p:sp>
      <p:cxnSp>
        <p:nvCxnSpPr>
          <p:cNvPr id="276" name="Google Shape;276;p22"/>
          <p:cNvCxnSpPr>
            <a:stCxn id="277" idx="4"/>
          </p:cNvCxnSpPr>
          <p:nvPr/>
        </p:nvCxnSpPr>
        <p:spPr>
          <a:xfrm>
            <a:off x="451023" y="1995988"/>
            <a:ext cx="0" cy="774900"/>
          </a:xfrm>
          <a:prstGeom prst="straightConnector1">
            <a:avLst/>
          </a:prstGeom>
          <a:noFill/>
          <a:ln w="9525" cap="flat" cmpd="sng">
            <a:solidFill>
              <a:schemeClr val="dk2"/>
            </a:solidFill>
            <a:prstDash val="solid"/>
            <a:round/>
            <a:headEnd type="none" w="med" len="med"/>
            <a:tailEnd type="triangle" w="med" len="med"/>
          </a:ln>
        </p:spPr>
      </p:cxnSp>
      <p:grpSp>
        <p:nvGrpSpPr>
          <p:cNvPr id="278" name="Google Shape;278;p22"/>
          <p:cNvGrpSpPr/>
          <p:nvPr/>
        </p:nvGrpSpPr>
        <p:grpSpPr>
          <a:xfrm rot="2700000">
            <a:off x="380348" y="966428"/>
            <a:ext cx="2165422" cy="1941479"/>
            <a:chOff x="1293736" y="1258050"/>
            <a:chExt cx="2840788" cy="2547000"/>
          </a:xfrm>
        </p:grpSpPr>
        <p:sp>
          <p:nvSpPr>
            <p:cNvPr id="279" name="Google Shape;279;p22"/>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77" name="Google Shape;277;p22"/>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280" name="Google Shape;280;p22"/>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281" name="Google Shape;281;p22"/>
            <p:cNvSpPr txBox="1"/>
            <p:nvPr/>
          </p:nvSpPr>
          <p:spPr>
            <a:xfrm rot="-2700000">
              <a:off x="1779073" y="2417068"/>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Initial Approach: Google Crawling</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Open-source Image Databases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c. Data Collection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d. Verification (1) - Random Sampling</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e. Verification (2) - Clustering</a:t>
              </a:r>
              <a:endParaRPr sz="700" b="1">
                <a:solidFill>
                  <a:schemeClr val="dk2"/>
                </a:solidFill>
                <a:latin typeface="Roboto"/>
                <a:ea typeface="Roboto"/>
                <a:cs typeface="Roboto"/>
                <a:sym typeface="Roboto"/>
              </a:endParaRPr>
            </a:p>
          </p:txBody>
        </p:sp>
      </p:grpSp>
      <p:sp>
        <p:nvSpPr>
          <p:cNvPr id="282" name="Google Shape;282;p22"/>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283" name="Google Shape;283;p22"/>
          <p:cNvGrpSpPr/>
          <p:nvPr/>
        </p:nvGrpSpPr>
        <p:grpSpPr>
          <a:xfrm rot="2700000">
            <a:off x="413143" y="2016610"/>
            <a:ext cx="1941479" cy="1941479"/>
            <a:chOff x="3203958" y="1258050"/>
            <a:chExt cx="2547000" cy="2547000"/>
          </a:xfrm>
        </p:grpSpPr>
        <p:sp>
          <p:nvSpPr>
            <p:cNvPr id="284" name="Google Shape;284;p22"/>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85" name="Google Shape;285;p22"/>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286" name="Google Shape;286;p22"/>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sp>
        <p:nvSpPr>
          <p:cNvPr id="287" name="Google Shape;287;p22"/>
          <p:cNvSpPr txBox="1"/>
          <p:nvPr/>
        </p:nvSpPr>
        <p:spPr>
          <a:xfrm rot="5400000">
            <a:off x="2383650" y="301202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288" name="Google Shape;288;p22"/>
          <p:cNvCxnSpPr>
            <a:stCxn id="289" idx="0"/>
            <a:endCxn id="284" idx="0"/>
          </p:cNvCxnSpPr>
          <p:nvPr/>
        </p:nvCxnSpPr>
        <p:spPr>
          <a:xfrm rot="10800000" flipH="1">
            <a:off x="2542623" y="2987437"/>
            <a:ext cx="600" cy="4359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290" name="Google Shape;290;p22"/>
          <p:cNvGrpSpPr/>
          <p:nvPr/>
        </p:nvGrpSpPr>
        <p:grpSpPr>
          <a:xfrm rot="2700000">
            <a:off x="413142" y="2452598"/>
            <a:ext cx="1941479" cy="1941479"/>
            <a:chOff x="5123977" y="1258050"/>
            <a:chExt cx="2547000" cy="2547000"/>
          </a:xfrm>
        </p:grpSpPr>
        <p:sp>
          <p:nvSpPr>
            <p:cNvPr id="289" name="Google Shape;289;p22"/>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91" name="Google Shape;291;p22"/>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292" name="Google Shape;292;p22"/>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sp>
        <p:nvSpPr>
          <p:cNvPr id="293" name="Google Shape;293;p22"/>
          <p:cNvSpPr/>
          <p:nvPr/>
        </p:nvSpPr>
        <p:spPr>
          <a:xfrm>
            <a:off x="98250" y="2770900"/>
            <a:ext cx="2983775" cy="130487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3"/>
          <p:cNvSpPr/>
          <p:nvPr/>
        </p:nvSpPr>
        <p:spPr>
          <a:xfrm flipH="1">
            <a:off x="5421725" y="879175"/>
            <a:ext cx="3492000" cy="4100100"/>
          </a:xfrm>
          <a:prstGeom prst="rect">
            <a:avLst/>
          </a:prstGeom>
          <a:solidFill>
            <a:srgbClr val="EFEFEF">
              <a:alpha val="446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99" name="Google Shape;299;p23"/>
          <p:cNvSpPr/>
          <p:nvPr/>
        </p:nvSpPr>
        <p:spPr>
          <a:xfrm rot="-5400000">
            <a:off x="3181425" y="2729475"/>
            <a:ext cx="4090200" cy="390000"/>
          </a:xfrm>
          <a:prstGeom prst="trapezoid">
            <a:avLst>
              <a:gd name="adj" fmla="val 354090"/>
            </a:avLst>
          </a:prstGeom>
          <a:solidFill>
            <a:srgbClr val="CCCCCC">
              <a:alpha val="446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00" name="Google Shape;300;p23"/>
          <p:cNvSpPr/>
          <p:nvPr/>
        </p:nvSpPr>
        <p:spPr>
          <a:xfrm>
            <a:off x="3260508" y="3383215"/>
            <a:ext cx="100500" cy="100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solidFill>
                <a:srgbClr val="0942A1"/>
              </a:solidFill>
              <a:latin typeface="Roboto"/>
              <a:ea typeface="Roboto"/>
              <a:cs typeface="Roboto"/>
              <a:sym typeface="Roboto"/>
            </a:endParaRPr>
          </a:p>
        </p:txBody>
      </p:sp>
      <p:sp>
        <p:nvSpPr>
          <p:cNvPr id="301" name="Google Shape;301;p23"/>
          <p:cNvSpPr txBox="1"/>
          <p:nvPr/>
        </p:nvSpPr>
        <p:spPr>
          <a:xfrm>
            <a:off x="177163" y="3830900"/>
            <a:ext cx="5129100" cy="1126500"/>
          </a:xfrm>
          <a:prstGeom prst="rect">
            <a:avLst/>
          </a:prstGeom>
          <a:noFill/>
          <a:ln>
            <a:noFill/>
          </a:ln>
        </p:spPr>
        <p:txBody>
          <a:bodyPr spcFirstLastPara="1" wrap="square" lIns="91425" tIns="91425" rIns="91425" bIns="91425" anchor="t" anchorCtr="0">
            <a:noAutofit/>
          </a:bodyPr>
          <a:lstStyle/>
          <a:p>
            <a:pPr marL="0" lvl="0" indent="0" algn="l" rtl="0">
              <a:lnSpc>
                <a:spcPct val="65000"/>
              </a:lnSpc>
              <a:spcBef>
                <a:spcPts val="0"/>
              </a:spcBef>
              <a:spcAft>
                <a:spcPts val="0"/>
              </a:spcAft>
              <a:buSzPts val="523"/>
              <a:buNone/>
            </a:pPr>
            <a:r>
              <a:rPr lang="en" sz="828" b="1">
                <a:solidFill>
                  <a:schemeClr val="dk2"/>
                </a:solidFill>
                <a:latin typeface="Roboto"/>
                <a:ea typeface="Roboto"/>
                <a:cs typeface="Roboto"/>
                <a:sym typeface="Roboto"/>
              </a:rPr>
              <a:t>* Silhouette scores ∊ [-1, 1</a:t>
            </a:r>
            <a:r>
              <a:rPr lang="en" sz="828">
                <a:solidFill>
                  <a:schemeClr val="dk2"/>
                </a:solidFill>
                <a:latin typeface="Roboto Light"/>
                <a:ea typeface="Roboto Light"/>
                <a:cs typeface="Roboto Light"/>
                <a:sym typeface="Roboto Light"/>
              </a:rPr>
              <a:t>]</a:t>
            </a:r>
            <a:br>
              <a:rPr lang="en" sz="828">
                <a:solidFill>
                  <a:schemeClr val="dk2"/>
                </a:solidFill>
                <a:latin typeface="Roboto Light"/>
                <a:ea typeface="Roboto Light"/>
                <a:cs typeface="Roboto Light"/>
                <a:sym typeface="Roboto Light"/>
              </a:rPr>
            </a:br>
            <a:r>
              <a:rPr lang="en" sz="828">
                <a:solidFill>
                  <a:schemeClr val="dk2"/>
                </a:solidFill>
                <a:latin typeface="Roboto Light"/>
                <a:ea typeface="Roboto Light"/>
                <a:cs typeface="Roboto Light"/>
                <a:sym typeface="Roboto Light"/>
              </a:rPr>
              <a:t>   a measure of how similar an object is to its own cluster compared to other clusters</a:t>
            </a:r>
            <a:endParaRPr sz="828">
              <a:solidFill>
                <a:schemeClr val="dk2"/>
              </a:solidFill>
              <a:latin typeface="Roboto Light"/>
              <a:ea typeface="Roboto Light"/>
              <a:cs typeface="Roboto Light"/>
              <a:sym typeface="Roboto Light"/>
            </a:endParaRPr>
          </a:p>
          <a:p>
            <a:pPr marL="0" lvl="0" indent="0" algn="l" rtl="0">
              <a:lnSpc>
                <a:spcPct val="65000"/>
              </a:lnSpc>
              <a:spcBef>
                <a:spcPts val="1200"/>
              </a:spcBef>
              <a:spcAft>
                <a:spcPts val="0"/>
              </a:spcAft>
              <a:buSzPts val="523"/>
              <a:buNone/>
            </a:pPr>
            <a:r>
              <a:rPr lang="en" sz="828">
                <a:solidFill>
                  <a:schemeClr val="dk2"/>
                </a:solidFill>
                <a:latin typeface="Roboto Light"/>
                <a:ea typeface="Roboto Light"/>
                <a:cs typeface="Roboto Light"/>
                <a:sym typeface="Roboto Light"/>
              </a:rPr>
              <a:t>1 ⇒ indicates that the object is well matched to its own cluster and poorly matched to neighboring clusters</a:t>
            </a:r>
            <a:endParaRPr sz="828">
              <a:solidFill>
                <a:schemeClr val="dk2"/>
              </a:solidFill>
              <a:latin typeface="Roboto Light"/>
              <a:ea typeface="Roboto Light"/>
              <a:cs typeface="Roboto Light"/>
              <a:sym typeface="Roboto Light"/>
            </a:endParaRPr>
          </a:p>
          <a:p>
            <a:pPr marL="0" lvl="0" indent="0" algn="l" rtl="0">
              <a:lnSpc>
                <a:spcPct val="65000"/>
              </a:lnSpc>
              <a:spcBef>
                <a:spcPts val="1200"/>
              </a:spcBef>
              <a:spcAft>
                <a:spcPts val="0"/>
              </a:spcAft>
              <a:buSzPts val="523"/>
              <a:buNone/>
            </a:pPr>
            <a:r>
              <a:rPr lang="en" sz="828">
                <a:solidFill>
                  <a:schemeClr val="dk2"/>
                </a:solidFill>
                <a:latin typeface="Roboto Light"/>
                <a:ea typeface="Roboto Light"/>
                <a:cs typeface="Roboto Light"/>
                <a:sym typeface="Roboto Light"/>
              </a:rPr>
              <a:t>0 ⇒ indicates that the object is on or very close to the decision boundary between two neighboring clusters</a:t>
            </a:r>
            <a:endParaRPr sz="828">
              <a:solidFill>
                <a:schemeClr val="dk2"/>
              </a:solidFill>
              <a:latin typeface="Roboto Light"/>
              <a:ea typeface="Roboto Light"/>
              <a:cs typeface="Roboto Light"/>
              <a:sym typeface="Roboto Light"/>
            </a:endParaRPr>
          </a:p>
          <a:p>
            <a:pPr marL="0" lvl="0" indent="0" algn="l" rtl="0">
              <a:lnSpc>
                <a:spcPct val="65000"/>
              </a:lnSpc>
              <a:spcBef>
                <a:spcPts val="1200"/>
              </a:spcBef>
              <a:spcAft>
                <a:spcPts val="0"/>
              </a:spcAft>
              <a:buSzPts val="523"/>
              <a:buNone/>
            </a:pPr>
            <a:r>
              <a:rPr lang="en" sz="828">
                <a:solidFill>
                  <a:schemeClr val="dk2"/>
                </a:solidFill>
                <a:latin typeface="Roboto Light"/>
                <a:ea typeface="Roboto Light"/>
                <a:cs typeface="Roboto Light"/>
                <a:sym typeface="Roboto Light"/>
              </a:rPr>
              <a:t>-1 ⇒ indicates that the object might have been assigned to the wrong cluster</a:t>
            </a:r>
            <a:endParaRPr sz="828">
              <a:solidFill>
                <a:schemeClr val="dk2"/>
              </a:solidFill>
              <a:latin typeface="Roboto Light"/>
              <a:ea typeface="Roboto Light"/>
              <a:cs typeface="Roboto Light"/>
              <a:sym typeface="Roboto Light"/>
            </a:endParaRPr>
          </a:p>
          <a:p>
            <a:pPr marL="0" lvl="0" indent="0" algn="l" rtl="0">
              <a:lnSpc>
                <a:spcPct val="65000"/>
              </a:lnSpc>
              <a:spcBef>
                <a:spcPts val="1200"/>
              </a:spcBef>
              <a:spcAft>
                <a:spcPts val="1200"/>
              </a:spcAft>
              <a:buSzPts val="523"/>
              <a:buNone/>
            </a:pPr>
            <a:endParaRPr sz="828">
              <a:solidFill>
                <a:schemeClr val="dk2"/>
              </a:solidFill>
              <a:latin typeface="Roboto Light"/>
              <a:ea typeface="Roboto Light"/>
              <a:cs typeface="Roboto Light"/>
              <a:sym typeface="Roboto Light"/>
            </a:endParaRPr>
          </a:p>
        </p:txBody>
      </p:sp>
      <p:sp>
        <p:nvSpPr>
          <p:cNvPr id="302" name="Google Shape;302;p2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Execution</a:t>
            </a:r>
            <a:endParaRPr>
              <a:latin typeface="Roboto Medium"/>
              <a:ea typeface="Roboto Medium"/>
              <a:cs typeface="Roboto Medium"/>
              <a:sym typeface="Roboto Medium"/>
            </a:endParaRPr>
          </a:p>
        </p:txBody>
      </p:sp>
      <p:sp>
        <p:nvSpPr>
          <p:cNvPr id="303" name="Google Shape;303;p23"/>
          <p:cNvSpPr/>
          <p:nvPr/>
        </p:nvSpPr>
        <p:spPr>
          <a:xfrm>
            <a:off x="3155600" y="2167725"/>
            <a:ext cx="1875900" cy="158100"/>
          </a:xfrm>
          <a:prstGeom prst="round2SameRect">
            <a:avLst>
              <a:gd name="adj1" fmla="val 16667"/>
              <a:gd name="adj2" fmla="val 0"/>
            </a:avLst>
          </a:prstGeom>
          <a:solidFill>
            <a:srgbClr val="0D5C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304" name="Google Shape;304;p23"/>
          <p:cNvSpPr txBox="1">
            <a:spLocks noGrp="1"/>
          </p:cNvSpPr>
          <p:nvPr>
            <p:ph type="body" idx="4294967295"/>
          </p:nvPr>
        </p:nvSpPr>
        <p:spPr>
          <a:xfrm>
            <a:off x="3155929" y="2324679"/>
            <a:ext cx="1875600" cy="1270800"/>
          </a:xfrm>
          <a:prstGeom prst="rect">
            <a:avLst/>
          </a:prstGeom>
          <a:ln w="9525" cap="flat" cmpd="sng">
            <a:solidFill>
              <a:srgbClr val="CCCCCC"/>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2"/>
                </a:solidFill>
              </a:rPr>
              <a:t> </a:t>
            </a:r>
            <a:endParaRPr>
              <a:solidFill>
                <a:schemeClr val="dk2"/>
              </a:solidFill>
            </a:endParaRPr>
          </a:p>
        </p:txBody>
      </p:sp>
      <p:sp>
        <p:nvSpPr>
          <p:cNvPr id="305" name="Google Shape;305;p23"/>
          <p:cNvSpPr txBox="1"/>
          <p:nvPr/>
        </p:nvSpPr>
        <p:spPr>
          <a:xfrm>
            <a:off x="3341773" y="2167725"/>
            <a:ext cx="1634100" cy="158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800" b="1">
                <a:solidFill>
                  <a:srgbClr val="FFFFFF"/>
                </a:solidFill>
                <a:latin typeface="Roboto"/>
                <a:ea typeface="Roboto"/>
                <a:cs typeface="Roboto"/>
                <a:sym typeface="Roboto"/>
              </a:rPr>
              <a:t>Verification (2) - Clustering</a:t>
            </a:r>
            <a:endParaRPr sz="800" b="1">
              <a:solidFill>
                <a:srgbClr val="FFFFFF"/>
              </a:solidFill>
              <a:latin typeface="Roboto"/>
              <a:ea typeface="Roboto"/>
              <a:cs typeface="Roboto"/>
              <a:sym typeface="Roboto"/>
            </a:endParaRPr>
          </a:p>
        </p:txBody>
      </p:sp>
      <p:pic>
        <p:nvPicPr>
          <p:cNvPr id="306" name="Google Shape;306;p23"/>
          <p:cNvPicPr preferRelativeResize="0"/>
          <p:nvPr/>
        </p:nvPicPr>
        <p:blipFill>
          <a:blip r:embed="rId3">
            <a:alphaModFix/>
          </a:blip>
          <a:stretch>
            <a:fillRect/>
          </a:stretch>
        </p:blipFill>
        <p:spPr>
          <a:xfrm>
            <a:off x="3174448" y="2474240"/>
            <a:ext cx="1838452" cy="971633"/>
          </a:xfrm>
          <a:prstGeom prst="rect">
            <a:avLst/>
          </a:prstGeom>
          <a:noFill/>
          <a:ln>
            <a:noFill/>
          </a:ln>
        </p:spPr>
      </p:pic>
      <p:sp>
        <p:nvSpPr>
          <p:cNvPr id="307" name="Google Shape;307;p23"/>
          <p:cNvSpPr/>
          <p:nvPr/>
        </p:nvSpPr>
        <p:spPr>
          <a:xfrm>
            <a:off x="3267758" y="2196323"/>
            <a:ext cx="100500" cy="1008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solidFill>
                <a:srgbClr val="0942A1"/>
              </a:solidFill>
              <a:latin typeface="Roboto"/>
              <a:ea typeface="Roboto"/>
              <a:cs typeface="Roboto"/>
              <a:sym typeface="Roboto"/>
            </a:endParaRPr>
          </a:p>
        </p:txBody>
      </p:sp>
      <p:sp>
        <p:nvSpPr>
          <p:cNvPr id="308" name="Google Shape;308;p23"/>
          <p:cNvSpPr txBox="1"/>
          <p:nvPr/>
        </p:nvSpPr>
        <p:spPr>
          <a:xfrm>
            <a:off x="3232136" y="2196302"/>
            <a:ext cx="164700" cy="1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Medium"/>
                <a:ea typeface="Roboto Medium"/>
                <a:cs typeface="Roboto Medium"/>
                <a:sym typeface="Roboto Medium"/>
              </a:rPr>
              <a:t>2</a:t>
            </a:r>
            <a:endParaRPr sz="500">
              <a:solidFill>
                <a:schemeClr val="dk2"/>
              </a:solidFill>
              <a:latin typeface="Roboto Medium"/>
              <a:ea typeface="Roboto Medium"/>
              <a:cs typeface="Roboto Medium"/>
              <a:sym typeface="Roboto Medium"/>
            </a:endParaRPr>
          </a:p>
        </p:txBody>
      </p:sp>
      <p:pic>
        <p:nvPicPr>
          <p:cNvPr id="309" name="Google Shape;309;p23"/>
          <p:cNvPicPr preferRelativeResize="0"/>
          <p:nvPr/>
        </p:nvPicPr>
        <p:blipFill>
          <a:blip r:embed="rId4">
            <a:alphaModFix/>
          </a:blip>
          <a:stretch>
            <a:fillRect/>
          </a:stretch>
        </p:blipFill>
        <p:spPr>
          <a:xfrm>
            <a:off x="5767825" y="964388"/>
            <a:ext cx="2799801" cy="1453754"/>
          </a:xfrm>
          <a:prstGeom prst="rect">
            <a:avLst/>
          </a:prstGeom>
          <a:noFill/>
          <a:ln>
            <a:noFill/>
          </a:ln>
        </p:spPr>
      </p:pic>
      <p:sp>
        <p:nvSpPr>
          <p:cNvPr id="310" name="Google Shape;310;p23"/>
          <p:cNvSpPr txBox="1"/>
          <p:nvPr/>
        </p:nvSpPr>
        <p:spPr>
          <a:xfrm>
            <a:off x="5538525" y="2368950"/>
            <a:ext cx="3636300" cy="4056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sz="700">
                <a:solidFill>
                  <a:schemeClr val="dk2"/>
                </a:solidFill>
                <a:latin typeface="Roboto Light"/>
                <a:ea typeface="Roboto Light"/>
                <a:cs typeface="Roboto Light"/>
                <a:sym typeface="Roboto Light"/>
              </a:rPr>
              <a:t>Feature extraction (EfficientNet) → Clustering (KMeans) → Visualization (t-SNE)</a:t>
            </a:r>
            <a:br>
              <a:rPr lang="en" sz="700">
                <a:solidFill>
                  <a:schemeClr val="dk2"/>
                </a:solidFill>
                <a:latin typeface="Roboto Light"/>
                <a:ea typeface="Roboto Light"/>
                <a:cs typeface="Roboto Light"/>
                <a:sym typeface="Roboto Light"/>
              </a:rPr>
            </a:br>
            <a:r>
              <a:rPr lang="en" sz="700">
                <a:solidFill>
                  <a:schemeClr val="dk2"/>
                </a:solidFill>
                <a:latin typeface="Roboto Light"/>
                <a:ea typeface="Roboto Light"/>
                <a:cs typeface="Roboto Light"/>
                <a:sym typeface="Roboto Light"/>
              </a:rPr>
              <a:t>The average silhouette score: 0.19   ( * silhouette scores ∊ [-1, 1] )</a:t>
            </a:r>
            <a:endParaRPr sz="700" i="1">
              <a:solidFill>
                <a:schemeClr val="dk2"/>
              </a:solidFill>
              <a:latin typeface="Roboto Light"/>
              <a:ea typeface="Roboto Light"/>
              <a:cs typeface="Roboto Light"/>
              <a:sym typeface="Roboto Light"/>
            </a:endParaRPr>
          </a:p>
        </p:txBody>
      </p:sp>
      <p:pic>
        <p:nvPicPr>
          <p:cNvPr id="311" name="Google Shape;311;p23"/>
          <p:cNvPicPr preferRelativeResize="0"/>
          <p:nvPr/>
        </p:nvPicPr>
        <p:blipFill>
          <a:blip r:embed="rId5">
            <a:alphaModFix/>
          </a:blip>
          <a:stretch>
            <a:fillRect/>
          </a:stretch>
        </p:blipFill>
        <p:spPr>
          <a:xfrm>
            <a:off x="5789086" y="2915897"/>
            <a:ext cx="2757280" cy="1453753"/>
          </a:xfrm>
          <a:prstGeom prst="rect">
            <a:avLst/>
          </a:prstGeom>
          <a:noFill/>
          <a:ln>
            <a:noFill/>
          </a:ln>
        </p:spPr>
      </p:pic>
      <p:sp>
        <p:nvSpPr>
          <p:cNvPr id="312" name="Google Shape;312;p23"/>
          <p:cNvSpPr txBox="1"/>
          <p:nvPr/>
        </p:nvSpPr>
        <p:spPr>
          <a:xfrm>
            <a:off x="5538525" y="4369650"/>
            <a:ext cx="3636300" cy="518700"/>
          </a:xfrm>
          <a:prstGeom prst="rect">
            <a:avLst/>
          </a:prstGeom>
          <a:noFill/>
          <a:ln>
            <a:noFill/>
          </a:ln>
        </p:spPr>
        <p:txBody>
          <a:bodyPr spcFirstLastPara="1" wrap="square" lIns="91425" tIns="91425" rIns="91425" bIns="91425" anchor="t" anchorCtr="0">
            <a:spAutoFit/>
          </a:bodyPr>
          <a:lstStyle/>
          <a:p>
            <a:pPr marL="0" lvl="0" indent="0" algn="l" rtl="0">
              <a:lnSpc>
                <a:spcPct val="105000"/>
              </a:lnSpc>
              <a:spcBef>
                <a:spcPts val="0"/>
              </a:spcBef>
              <a:spcAft>
                <a:spcPts val="1200"/>
              </a:spcAft>
              <a:buNone/>
            </a:pPr>
            <a:r>
              <a:rPr lang="en" sz="700">
                <a:solidFill>
                  <a:schemeClr val="dk2"/>
                </a:solidFill>
                <a:latin typeface="Roboto Light"/>
                <a:ea typeface="Roboto Light"/>
                <a:cs typeface="Roboto Light"/>
                <a:sym typeface="Roboto Light"/>
              </a:rPr>
              <a:t>Keep top 100 silhouette score images for each class</a:t>
            </a:r>
            <a:br>
              <a:rPr lang="en" sz="700">
                <a:solidFill>
                  <a:schemeClr val="dk2"/>
                </a:solidFill>
                <a:latin typeface="Roboto Light"/>
                <a:ea typeface="Roboto Light"/>
                <a:cs typeface="Roboto Light"/>
                <a:sym typeface="Roboto Light"/>
              </a:rPr>
            </a:br>
            <a:r>
              <a:rPr lang="en" sz="700">
                <a:solidFill>
                  <a:schemeClr val="dk2"/>
                </a:solidFill>
                <a:latin typeface="Roboto Light"/>
                <a:ea typeface="Roboto Light"/>
                <a:cs typeface="Roboto Light"/>
                <a:sym typeface="Roboto Light"/>
              </a:rPr>
              <a:t>100 images/class ⇒ 1,000 images in total</a:t>
            </a:r>
            <a:br>
              <a:rPr lang="en" sz="700">
                <a:solidFill>
                  <a:schemeClr val="dk2"/>
                </a:solidFill>
                <a:latin typeface="Roboto Light"/>
                <a:ea typeface="Roboto Light"/>
                <a:cs typeface="Roboto Light"/>
                <a:sym typeface="Roboto Light"/>
              </a:rPr>
            </a:br>
            <a:r>
              <a:rPr lang="en" sz="700">
                <a:solidFill>
                  <a:schemeClr val="dk2"/>
                </a:solidFill>
                <a:latin typeface="Roboto Light"/>
                <a:ea typeface="Roboto Light"/>
                <a:cs typeface="Roboto Light"/>
                <a:sym typeface="Roboto Light"/>
              </a:rPr>
              <a:t>The average silhouette score: 0.41</a:t>
            </a:r>
            <a:endParaRPr sz="700" i="1">
              <a:solidFill>
                <a:schemeClr val="dk2"/>
              </a:solidFill>
              <a:latin typeface="Roboto Light"/>
              <a:ea typeface="Roboto Light"/>
              <a:cs typeface="Roboto Light"/>
              <a:sym typeface="Roboto Light"/>
            </a:endParaRPr>
          </a:p>
        </p:txBody>
      </p:sp>
      <p:sp>
        <p:nvSpPr>
          <p:cNvPr id="313" name="Google Shape;313;p23"/>
          <p:cNvSpPr/>
          <p:nvPr/>
        </p:nvSpPr>
        <p:spPr>
          <a:xfrm>
            <a:off x="6991900" y="2719450"/>
            <a:ext cx="110400" cy="131100"/>
          </a:xfrm>
          <a:prstGeom prst="downArrow">
            <a:avLst>
              <a:gd name="adj1" fmla="val 50000"/>
              <a:gd name="adj2" fmla="val 50000"/>
            </a:avLst>
          </a:prstGeom>
          <a:solidFill>
            <a:srgbClr val="3E98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314" name="Google Shape;314;p23"/>
          <p:cNvCxnSpPr>
            <a:stCxn id="315" idx="4"/>
          </p:cNvCxnSpPr>
          <p:nvPr/>
        </p:nvCxnSpPr>
        <p:spPr>
          <a:xfrm>
            <a:off x="451023" y="1995988"/>
            <a:ext cx="0" cy="774900"/>
          </a:xfrm>
          <a:prstGeom prst="straightConnector1">
            <a:avLst/>
          </a:prstGeom>
          <a:noFill/>
          <a:ln w="9525" cap="flat" cmpd="sng">
            <a:solidFill>
              <a:schemeClr val="dk2"/>
            </a:solidFill>
            <a:prstDash val="solid"/>
            <a:round/>
            <a:headEnd type="none" w="med" len="med"/>
            <a:tailEnd type="triangle" w="med" len="med"/>
          </a:ln>
        </p:spPr>
      </p:cxnSp>
      <p:grpSp>
        <p:nvGrpSpPr>
          <p:cNvPr id="316" name="Google Shape;316;p23"/>
          <p:cNvGrpSpPr/>
          <p:nvPr/>
        </p:nvGrpSpPr>
        <p:grpSpPr>
          <a:xfrm rot="2700000">
            <a:off x="380348" y="966428"/>
            <a:ext cx="2165422" cy="1941479"/>
            <a:chOff x="1293736" y="1258050"/>
            <a:chExt cx="2840788" cy="2547000"/>
          </a:xfrm>
        </p:grpSpPr>
        <p:sp>
          <p:nvSpPr>
            <p:cNvPr id="317" name="Google Shape;317;p23"/>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15" name="Google Shape;315;p23"/>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318" name="Google Shape;318;p23"/>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319" name="Google Shape;319;p23"/>
            <p:cNvSpPr txBox="1"/>
            <p:nvPr/>
          </p:nvSpPr>
          <p:spPr>
            <a:xfrm rot="-2700000">
              <a:off x="1779073" y="2417068"/>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Initial Approach: Google Crawling</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Open-source Image Databases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c. Data Collection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d. Verification (1) - Random Sampling</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e. Verification (2) - Clustering</a:t>
              </a:r>
              <a:endParaRPr sz="700" b="1">
                <a:solidFill>
                  <a:schemeClr val="dk2"/>
                </a:solidFill>
                <a:latin typeface="Roboto"/>
                <a:ea typeface="Roboto"/>
                <a:cs typeface="Roboto"/>
                <a:sym typeface="Roboto"/>
              </a:endParaRPr>
            </a:p>
          </p:txBody>
        </p:sp>
      </p:grpSp>
      <p:sp>
        <p:nvSpPr>
          <p:cNvPr id="320" name="Google Shape;320;p23"/>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321" name="Google Shape;321;p23"/>
          <p:cNvGrpSpPr/>
          <p:nvPr/>
        </p:nvGrpSpPr>
        <p:grpSpPr>
          <a:xfrm rot="2700000">
            <a:off x="413143" y="2016610"/>
            <a:ext cx="1941479" cy="1941479"/>
            <a:chOff x="3203958" y="1258050"/>
            <a:chExt cx="2547000" cy="2547000"/>
          </a:xfrm>
        </p:grpSpPr>
        <p:sp>
          <p:nvSpPr>
            <p:cNvPr id="322" name="Google Shape;322;p23"/>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3" name="Google Shape;323;p23"/>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324" name="Google Shape;324;p23"/>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sp>
        <p:nvSpPr>
          <p:cNvPr id="325" name="Google Shape;325;p23"/>
          <p:cNvSpPr txBox="1"/>
          <p:nvPr/>
        </p:nvSpPr>
        <p:spPr>
          <a:xfrm rot="5400000">
            <a:off x="2383650" y="301202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326" name="Google Shape;326;p23"/>
          <p:cNvCxnSpPr>
            <a:stCxn id="327" idx="0"/>
            <a:endCxn id="322" idx="0"/>
          </p:cNvCxnSpPr>
          <p:nvPr/>
        </p:nvCxnSpPr>
        <p:spPr>
          <a:xfrm rot="10800000" flipH="1">
            <a:off x="2542623" y="2987437"/>
            <a:ext cx="600" cy="4359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328" name="Google Shape;328;p23"/>
          <p:cNvGrpSpPr/>
          <p:nvPr/>
        </p:nvGrpSpPr>
        <p:grpSpPr>
          <a:xfrm rot="2700000">
            <a:off x="413142" y="2452598"/>
            <a:ext cx="1941479" cy="1941479"/>
            <a:chOff x="5123977" y="1258050"/>
            <a:chExt cx="2547000" cy="2547000"/>
          </a:xfrm>
        </p:grpSpPr>
        <p:sp>
          <p:nvSpPr>
            <p:cNvPr id="327" name="Google Shape;327;p23"/>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29" name="Google Shape;329;p23"/>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330" name="Google Shape;330;p23"/>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sp>
        <p:nvSpPr>
          <p:cNvPr id="331" name="Google Shape;331;p23"/>
          <p:cNvSpPr/>
          <p:nvPr/>
        </p:nvSpPr>
        <p:spPr>
          <a:xfrm>
            <a:off x="98250" y="2770900"/>
            <a:ext cx="2983775" cy="9716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Summary of Task 1</a:t>
            </a:r>
            <a:endParaRPr>
              <a:latin typeface="Roboto Medium"/>
              <a:ea typeface="Roboto Medium"/>
              <a:cs typeface="Roboto Medium"/>
              <a:sym typeface="Roboto Medium"/>
            </a:endParaRPr>
          </a:p>
        </p:txBody>
      </p:sp>
      <p:sp>
        <p:nvSpPr>
          <p:cNvPr id="337" name="Google Shape;337;p24"/>
          <p:cNvSpPr/>
          <p:nvPr/>
        </p:nvSpPr>
        <p:spPr>
          <a:xfrm>
            <a:off x="4660091" y="1458975"/>
            <a:ext cx="2569200" cy="440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Image collection </a:t>
            </a:r>
            <a:endParaRPr sz="1100">
              <a:solidFill>
                <a:schemeClr val="dk2"/>
              </a:solidFill>
              <a:latin typeface="Roboto"/>
              <a:ea typeface="Roboto"/>
              <a:cs typeface="Roboto"/>
              <a:sym typeface="Roboto"/>
            </a:endParaRPr>
          </a:p>
          <a:p>
            <a:pPr marL="0" lvl="0" indent="0" algn="ctr" rtl="0">
              <a:spcBef>
                <a:spcPts val="0"/>
              </a:spcBef>
              <a:spcAft>
                <a:spcPts val="0"/>
              </a:spcAft>
              <a:buNone/>
            </a:pPr>
            <a:r>
              <a:rPr lang="en" sz="1100">
                <a:solidFill>
                  <a:schemeClr val="dk2"/>
                </a:solidFill>
                <a:latin typeface="Roboto"/>
                <a:ea typeface="Roboto"/>
                <a:cs typeface="Roboto"/>
                <a:sym typeface="Roboto"/>
              </a:rPr>
              <a:t>from </a:t>
            </a:r>
            <a:r>
              <a:rPr lang="en" sz="1100" i="1">
                <a:solidFill>
                  <a:schemeClr val="dk2"/>
                </a:solidFill>
                <a:latin typeface="Roboto"/>
                <a:ea typeface="Roboto"/>
                <a:cs typeface="Roboto"/>
                <a:sym typeface="Roboto"/>
              </a:rPr>
              <a:t>Roboflow, Image.CV </a:t>
            </a:r>
            <a:endParaRPr sz="1100" i="1">
              <a:solidFill>
                <a:schemeClr val="dk2"/>
              </a:solidFill>
              <a:latin typeface="Roboto"/>
              <a:ea typeface="Roboto"/>
              <a:cs typeface="Roboto"/>
              <a:sym typeface="Roboto"/>
            </a:endParaRPr>
          </a:p>
        </p:txBody>
      </p:sp>
      <p:sp>
        <p:nvSpPr>
          <p:cNvPr id="338" name="Google Shape;338;p24"/>
          <p:cNvSpPr/>
          <p:nvPr/>
        </p:nvSpPr>
        <p:spPr>
          <a:xfrm>
            <a:off x="4305195" y="2399485"/>
            <a:ext cx="3279000" cy="440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Validation set quality verification</a:t>
            </a:r>
            <a:endParaRPr sz="1100">
              <a:solidFill>
                <a:schemeClr val="dk2"/>
              </a:solidFill>
              <a:latin typeface="Roboto"/>
              <a:ea typeface="Roboto"/>
              <a:cs typeface="Roboto"/>
              <a:sym typeface="Roboto"/>
            </a:endParaRPr>
          </a:p>
        </p:txBody>
      </p:sp>
      <p:grpSp>
        <p:nvGrpSpPr>
          <p:cNvPr id="339" name="Google Shape;339;p24"/>
          <p:cNvGrpSpPr/>
          <p:nvPr/>
        </p:nvGrpSpPr>
        <p:grpSpPr>
          <a:xfrm>
            <a:off x="3821197" y="3527746"/>
            <a:ext cx="4246873" cy="440488"/>
            <a:chOff x="3536375" y="2417550"/>
            <a:chExt cx="3369197" cy="308400"/>
          </a:xfrm>
        </p:grpSpPr>
        <p:sp>
          <p:nvSpPr>
            <p:cNvPr id="340" name="Google Shape;340;p24"/>
            <p:cNvSpPr/>
            <p:nvPr/>
          </p:nvSpPr>
          <p:spPr>
            <a:xfrm>
              <a:off x="3536375" y="2417550"/>
              <a:ext cx="1434600" cy="308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Random sampling checking</a:t>
              </a:r>
              <a:endParaRPr sz="1100">
                <a:solidFill>
                  <a:schemeClr val="dk2"/>
                </a:solidFill>
                <a:latin typeface="Roboto"/>
                <a:ea typeface="Roboto"/>
                <a:cs typeface="Roboto"/>
                <a:sym typeface="Roboto"/>
              </a:endParaRPr>
            </a:p>
          </p:txBody>
        </p:sp>
        <p:sp>
          <p:nvSpPr>
            <p:cNvPr id="341" name="Google Shape;341;p24"/>
            <p:cNvSpPr/>
            <p:nvPr/>
          </p:nvSpPr>
          <p:spPr>
            <a:xfrm>
              <a:off x="5470973" y="2417550"/>
              <a:ext cx="1434600" cy="308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Clustering </a:t>
              </a:r>
              <a:endParaRPr sz="1100">
                <a:solidFill>
                  <a:schemeClr val="dk2"/>
                </a:solidFill>
                <a:latin typeface="Roboto"/>
                <a:ea typeface="Roboto"/>
                <a:cs typeface="Roboto"/>
                <a:sym typeface="Roboto"/>
              </a:endParaRPr>
            </a:p>
            <a:p>
              <a:pPr marL="0" lvl="0" indent="0" algn="ctr" rtl="0">
                <a:spcBef>
                  <a:spcPts val="0"/>
                </a:spcBef>
                <a:spcAft>
                  <a:spcPts val="0"/>
                </a:spcAft>
                <a:buNone/>
              </a:pPr>
              <a:r>
                <a:rPr lang="en" sz="1100">
                  <a:solidFill>
                    <a:schemeClr val="dk2"/>
                  </a:solidFill>
                  <a:latin typeface="Roboto"/>
                  <a:ea typeface="Roboto"/>
                  <a:cs typeface="Roboto"/>
                  <a:sym typeface="Roboto"/>
                </a:rPr>
                <a:t>with silhouette scores</a:t>
              </a:r>
              <a:endParaRPr sz="1100">
                <a:solidFill>
                  <a:schemeClr val="dk2"/>
                </a:solidFill>
                <a:latin typeface="Roboto"/>
                <a:ea typeface="Roboto"/>
                <a:cs typeface="Roboto"/>
                <a:sym typeface="Roboto"/>
              </a:endParaRPr>
            </a:p>
          </p:txBody>
        </p:sp>
      </p:grpSp>
      <p:cxnSp>
        <p:nvCxnSpPr>
          <p:cNvPr id="342" name="Google Shape;342;p24"/>
          <p:cNvCxnSpPr>
            <a:stCxn id="337" idx="2"/>
            <a:endCxn id="338" idx="0"/>
          </p:cNvCxnSpPr>
          <p:nvPr/>
        </p:nvCxnSpPr>
        <p:spPr>
          <a:xfrm>
            <a:off x="5944691" y="1899375"/>
            <a:ext cx="0" cy="500100"/>
          </a:xfrm>
          <a:prstGeom prst="straightConnector1">
            <a:avLst/>
          </a:prstGeom>
          <a:noFill/>
          <a:ln w="9525" cap="flat" cmpd="sng">
            <a:solidFill>
              <a:schemeClr val="dk2"/>
            </a:solidFill>
            <a:prstDash val="solid"/>
            <a:round/>
            <a:headEnd type="none" w="med" len="med"/>
            <a:tailEnd type="triangle" w="med" len="med"/>
          </a:ln>
        </p:spPr>
      </p:cxnSp>
      <p:cxnSp>
        <p:nvCxnSpPr>
          <p:cNvPr id="343" name="Google Shape;343;p24"/>
          <p:cNvCxnSpPr>
            <a:stCxn id="338" idx="2"/>
            <a:endCxn id="340" idx="0"/>
          </p:cNvCxnSpPr>
          <p:nvPr/>
        </p:nvCxnSpPr>
        <p:spPr>
          <a:xfrm rot="5400000">
            <a:off x="4991145" y="2574235"/>
            <a:ext cx="687900" cy="1219200"/>
          </a:xfrm>
          <a:prstGeom prst="bentConnector3">
            <a:avLst>
              <a:gd name="adj1" fmla="val 49997"/>
            </a:avLst>
          </a:prstGeom>
          <a:noFill/>
          <a:ln w="9525" cap="flat" cmpd="sng">
            <a:solidFill>
              <a:schemeClr val="dk2"/>
            </a:solidFill>
            <a:prstDash val="solid"/>
            <a:round/>
            <a:headEnd type="none" w="med" len="med"/>
            <a:tailEnd type="triangle" w="med" len="med"/>
          </a:ln>
        </p:spPr>
      </p:cxnSp>
      <p:cxnSp>
        <p:nvCxnSpPr>
          <p:cNvPr id="344" name="Google Shape;344;p24"/>
          <p:cNvCxnSpPr>
            <a:stCxn id="338" idx="2"/>
            <a:endCxn id="341" idx="0"/>
          </p:cNvCxnSpPr>
          <p:nvPr/>
        </p:nvCxnSpPr>
        <p:spPr>
          <a:xfrm rot="-5400000" flipH="1">
            <a:off x="6210345" y="2574235"/>
            <a:ext cx="687900" cy="1219200"/>
          </a:xfrm>
          <a:prstGeom prst="bentConnector3">
            <a:avLst>
              <a:gd name="adj1" fmla="val 49997"/>
            </a:avLst>
          </a:prstGeom>
          <a:noFill/>
          <a:ln w="9525" cap="flat" cmpd="sng">
            <a:solidFill>
              <a:schemeClr val="dk2"/>
            </a:solidFill>
            <a:prstDash val="solid"/>
            <a:round/>
            <a:headEnd type="none" w="med" len="med"/>
            <a:tailEnd type="triangle" w="med" len="med"/>
          </a:ln>
        </p:spPr>
      </p:cxnSp>
      <p:cxnSp>
        <p:nvCxnSpPr>
          <p:cNvPr id="345" name="Google Shape;345;p24"/>
          <p:cNvCxnSpPr>
            <a:stCxn id="346" idx="4"/>
          </p:cNvCxnSpPr>
          <p:nvPr/>
        </p:nvCxnSpPr>
        <p:spPr>
          <a:xfrm>
            <a:off x="451023" y="1995988"/>
            <a:ext cx="0" cy="774900"/>
          </a:xfrm>
          <a:prstGeom prst="straightConnector1">
            <a:avLst/>
          </a:prstGeom>
          <a:noFill/>
          <a:ln w="9525" cap="flat" cmpd="sng">
            <a:solidFill>
              <a:schemeClr val="dk2"/>
            </a:solidFill>
            <a:prstDash val="solid"/>
            <a:round/>
            <a:headEnd type="none" w="med" len="med"/>
            <a:tailEnd type="triangle" w="med" len="med"/>
          </a:ln>
        </p:spPr>
      </p:cxnSp>
      <p:grpSp>
        <p:nvGrpSpPr>
          <p:cNvPr id="347" name="Google Shape;347;p24"/>
          <p:cNvGrpSpPr/>
          <p:nvPr/>
        </p:nvGrpSpPr>
        <p:grpSpPr>
          <a:xfrm rot="2700000">
            <a:off x="380348" y="966428"/>
            <a:ext cx="2165422" cy="1941479"/>
            <a:chOff x="1293736" y="1258050"/>
            <a:chExt cx="2840788" cy="2547000"/>
          </a:xfrm>
        </p:grpSpPr>
        <p:sp>
          <p:nvSpPr>
            <p:cNvPr id="348" name="Google Shape;348;p24"/>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46" name="Google Shape;346;p24"/>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349" name="Google Shape;349;p24"/>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350" name="Google Shape;350;p24"/>
            <p:cNvSpPr txBox="1"/>
            <p:nvPr/>
          </p:nvSpPr>
          <p:spPr>
            <a:xfrm rot="-2700000">
              <a:off x="1779073" y="2417068"/>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Initial Approach: Google Crawling</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Open-source Image Databases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c. Data Collection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d. Verification (1) - Random Sampling</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e. Verification (2) - Clustering</a:t>
              </a:r>
              <a:endParaRPr sz="700" b="1">
                <a:solidFill>
                  <a:schemeClr val="dk2"/>
                </a:solidFill>
                <a:latin typeface="Roboto"/>
                <a:ea typeface="Roboto"/>
                <a:cs typeface="Roboto"/>
                <a:sym typeface="Roboto"/>
              </a:endParaRPr>
            </a:p>
          </p:txBody>
        </p:sp>
      </p:grpSp>
      <p:sp>
        <p:nvSpPr>
          <p:cNvPr id="351" name="Google Shape;351;p24"/>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352" name="Google Shape;352;p24"/>
          <p:cNvGrpSpPr/>
          <p:nvPr/>
        </p:nvGrpSpPr>
        <p:grpSpPr>
          <a:xfrm rot="2700000">
            <a:off x="413143" y="2016610"/>
            <a:ext cx="1941479" cy="1941479"/>
            <a:chOff x="3203958" y="1258050"/>
            <a:chExt cx="2547000" cy="2547000"/>
          </a:xfrm>
        </p:grpSpPr>
        <p:sp>
          <p:nvSpPr>
            <p:cNvPr id="353" name="Google Shape;353;p24"/>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54" name="Google Shape;354;p24"/>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355" name="Google Shape;355;p24"/>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sp>
        <p:nvSpPr>
          <p:cNvPr id="356" name="Google Shape;356;p24"/>
          <p:cNvSpPr txBox="1"/>
          <p:nvPr/>
        </p:nvSpPr>
        <p:spPr>
          <a:xfrm rot="5400000">
            <a:off x="2383650" y="301202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357" name="Google Shape;357;p24"/>
          <p:cNvCxnSpPr>
            <a:stCxn id="358" idx="0"/>
            <a:endCxn id="353" idx="0"/>
          </p:cNvCxnSpPr>
          <p:nvPr/>
        </p:nvCxnSpPr>
        <p:spPr>
          <a:xfrm rot="10800000" flipH="1">
            <a:off x="2542623" y="2987437"/>
            <a:ext cx="600" cy="4359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359" name="Google Shape;359;p24"/>
          <p:cNvGrpSpPr/>
          <p:nvPr/>
        </p:nvGrpSpPr>
        <p:grpSpPr>
          <a:xfrm rot="2700000">
            <a:off x="413142" y="2452598"/>
            <a:ext cx="1941479" cy="1941479"/>
            <a:chOff x="5123977" y="1258050"/>
            <a:chExt cx="2547000" cy="2547000"/>
          </a:xfrm>
        </p:grpSpPr>
        <p:sp>
          <p:nvSpPr>
            <p:cNvPr id="358" name="Google Shape;358;p24"/>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60" name="Google Shape;360;p24"/>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361" name="Google Shape;361;p24"/>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sp>
        <p:nvSpPr>
          <p:cNvPr id="362" name="Google Shape;362;p24"/>
          <p:cNvSpPr/>
          <p:nvPr/>
        </p:nvSpPr>
        <p:spPr>
          <a:xfrm>
            <a:off x="98250" y="2770900"/>
            <a:ext cx="2983775" cy="130487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5"/>
          <p:cNvSpPr txBox="1">
            <a:spLocks noGrp="1"/>
          </p:cNvSpPr>
          <p:nvPr>
            <p:ph type="title" idx="2"/>
          </p:nvPr>
        </p:nvSpPr>
        <p:spPr>
          <a:xfrm>
            <a:off x="340100" y="612775"/>
            <a:ext cx="2845200" cy="7851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03</a:t>
            </a:r>
            <a:endParaRPr/>
          </a:p>
        </p:txBody>
      </p:sp>
      <p:sp>
        <p:nvSpPr>
          <p:cNvPr id="368" name="Google Shape;368;p25"/>
          <p:cNvSpPr txBox="1">
            <a:spLocks noGrp="1"/>
          </p:cNvSpPr>
          <p:nvPr>
            <p:ph type="title"/>
          </p:nvPr>
        </p:nvSpPr>
        <p:spPr>
          <a:xfrm>
            <a:off x="340100" y="1572225"/>
            <a:ext cx="2845200" cy="25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Task </a:t>
            </a:r>
            <a:r>
              <a:rPr lang="en"/>
              <a:t>2</a:t>
            </a:r>
            <a:r>
              <a:rPr lang="en">
                <a:latin typeface="Roboto Medium"/>
                <a:ea typeface="Roboto Medium"/>
                <a:cs typeface="Roboto Medium"/>
                <a:sym typeface="Roboto Medium"/>
              </a:rPr>
              <a:t>: </a:t>
            </a:r>
            <a:r>
              <a:rPr lang="en"/>
              <a:t>Training</a:t>
            </a:r>
            <a:endParaRPr/>
          </a:p>
          <a:p>
            <a:pPr marL="0" lvl="0" indent="0" algn="ctr" rtl="0">
              <a:spcBef>
                <a:spcPts val="0"/>
              </a:spcBef>
              <a:spcAft>
                <a:spcPts val="0"/>
              </a:spcAft>
              <a:buNone/>
            </a:pPr>
            <a:r>
              <a:rPr lang="en">
                <a:latin typeface="Roboto Medium"/>
                <a:ea typeface="Roboto Medium"/>
                <a:cs typeface="Roboto Medium"/>
                <a:sym typeface="Roboto Medium"/>
              </a:rPr>
              <a:t>Set</a:t>
            </a:r>
            <a:endParaRPr>
              <a:latin typeface="Roboto Medium"/>
              <a:ea typeface="Roboto Medium"/>
              <a:cs typeface="Roboto Medium"/>
              <a:sym typeface="Roboto Medium"/>
            </a:endParaRPr>
          </a:p>
        </p:txBody>
      </p:sp>
      <p:cxnSp>
        <p:nvCxnSpPr>
          <p:cNvPr id="369" name="Google Shape;369;p25"/>
          <p:cNvCxnSpPr>
            <a:stCxn id="370" idx="4"/>
          </p:cNvCxnSpPr>
          <p:nvPr/>
        </p:nvCxnSpPr>
        <p:spPr>
          <a:xfrm>
            <a:off x="5093880" y="1775656"/>
            <a:ext cx="0" cy="1404300"/>
          </a:xfrm>
          <a:prstGeom prst="straightConnector1">
            <a:avLst/>
          </a:prstGeom>
          <a:noFill/>
          <a:ln w="9525" cap="flat" cmpd="sng">
            <a:solidFill>
              <a:schemeClr val="dk2"/>
            </a:solidFill>
            <a:prstDash val="solid"/>
            <a:round/>
            <a:headEnd type="none" w="med" len="med"/>
            <a:tailEnd type="triangle" w="med" len="med"/>
          </a:ln>
        </p:spPr>
      </p:cxnSp>
      <p:grpSp>
        <p:nvGrpSpPr>
          <p:cNvPr id="371" name="Google Shape;371;p25"/>
          <p:cNvGrpSpPr/>
          <p:nvPr/>
        </p:nvGrpSpPr>
        <p:grpSpPr>
          <a:xfrm rot="2700000">
            <a:off x="4997645" y="604510"/>
            <a:ext cx="2567228" cy="2260983"/>
            <a:chOff x="1293736" y="1258050"/>
            <a:chExt cx="2911475" cy="2564164"/>
          </a:xfrm>
        </p:grpSpPr>
        <p:sp>
          <p:nvSpPr>
            <p:cNvPr id="372" name="Google Shape;372;p25"/>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70" name="Google Shape;370;p25"/>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373" name="Google Shape;373;p25"/>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374" name="Google Shape;374;p25"/>
            <p:cNvSpPr txBox="1"/>
            <p:nvPr/>
          </p:nvSpPr>
          <p:spPr>
            <a:xfrm rot="-2700000">
              <a:off x="1849760" y="2487754"/>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Validation creation with checking its quality</a:t>
              </a:r>
              <a:endParaRPr sz="700" b="1">
                <a:solidFill>
                  <a:schemeClr val="dk2"/>
                </a:solidFill>
                <a:latin typeface="Roboto"/>
                <a:ea typeface="Roboto"/>
                <a:cs typeface="Roboto"/>
                <a:sym typeface="Roboto"/>
              </a:endParaRPr>
            </a:p>
          </p:txBody>
        </p:sp>
      </p:grpSp>
      <p:sp>
        <p:nvSpPr>
          <p:cNvPr id="375" name="Google Shape;375;p25"/>
          <p:cNvSpPr txBox="1"/>
          <p:nvPr/>
        </p:nvSpPr>
        <p:spPr>
          <a:xfrm>
            <a:off x="8113750" y="3009425"/>
            <a:ext cx="23700" cy="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376" name="Google Shape;376;p25"/>
          <p:cNvGrpSpPr/>
          <p:nvPr/>
        </p:nvGrpSpPr>
        <p:grpSpPr>
          <a:xfrm rot="2700000">
            <a:off x="4996046" y="1469519"/>
            <a:ext cx="2567207" cy="2265515"/>
            <a:chOff x="3203958" y="1258050"/>
            <a:chExt cx="2911451" cy="2569304"/>
          </a:xfrm>
        </p:grpSpPr>
        <p:sp>
          <p:nvSpPr>
            <p:cNvPr id="377" name="Google Shape;377;p25"/>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78" name="Google Shape;378;p25"/>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379" name="Google Shape;379;p25"/>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sp>
          <p:nvSpPr>
            <p:cNvPr id="380" name="Google Shape;380;p25"/>
            <p:cNvSpPr txBox="1"/>
            <p:nvPr/>
          </p:nvSpPr>
          <p:spPr>
            <a:xfrm rot="-2700000">
              <a:off x="3753801" y="2490344"/>
              <a:ext cx="2556615"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Handle outliers, noisy labels, and class imbalance present in the given training set</a:t>
              </a:r>
              <a:endParaRPr sz="700" b="1">
                <a:solidFill>
                  <a:schemeClr val="dk2"/>
                </a:solidFill>
                <a:latin typeface="Roboto"/>
                <a:ea typeface="Roboto"/>
                <a:cs typeface="Roboto"/>
                <a:sym typeface="Roboto"/>
              </a:endParaRPr>
            </a:p>
          </p:txBody>
        </p:sp>
      </p:grpSp>
      <p:grpSp>
        <p:nvGrpSpPr>
          <p:cNvPr id="381" name="Google Shape;381;p25"/>
          <p:cNvGrpSpPr/>
          <p:nvPr/>
        </p:nvGrpSpPr>
        <p:grpSpPr>
          <a:xfrm rot="2700000">
            <a:off x="4996678" y="2414789"/>
            <a:ext cx="2567059" cy="2263790"/>
            <a:chOff x="5123977" y="1258050"/>
            <a:chExt cx="2911283" cy="2567348"/>
          </a:xfrm>
        </p:grpSpPr>
        <p:sp>
          <p:nvSpPr>
            <p:cNvPr id="382" name="Google Shape;382;p25"/>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383" name="Google Shape;383;p25"/>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384" name="Google Shape;384;p25"/>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sp>
          <p:nvSpPr>
            <p:cNvPr id="385" name="Google Shape;385;p25"/>
            <p:cNvSpPr txBox="1"/>
            <p:nvPr/>
          </p:nvSpPr>
          <p:spPr>
            <a:xfrm rot="-2700000">
              <a:off x="5676187" y="2489438"/>
              <a:ext cx="2553645"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Check whether the adjustment of the training dataset was meaningful or not</a:t>
              </a:r>
              <a:endParaRPr sz="700" b="1">
                <a:solidFill>
                  <a:schemeClr val="dk2"/>
                </a:solidFill>
                <a:latin typeface="Roboto"/>
                <a:ea typeface="Roboto"/>
                <a:cs typeface="Roboto"/>
                <a:sym typeface="Roboto"/>
              </a:endParaRPr>
            </a:p>
          </p:txBody>
        </p:sp>
      </p:grpSp>
      <p:sp>
        <p:nvSpPr>
          <p:cNvPr id="386" name="Google Shape;386;p25"/>
          <p:cNvSpPr txBox="1"/>
          <p:nvPr/>
        </p:nvSpPr>
        <p:spPr>
          <a:xfrm rot="5400000">
            <a:off x="7420300" y="2793725"/>
            <a:ext cx="1109700" cy="44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387" name="Google Shape;387;p25"/>
          <p:cNvCxnSpPr>
            <a:stCxn id="382" idx="0"/>
            <a:endCxn id="377" idx="0"/>
          </p:cNvCxnSpPr>
          <p:nvPr/>
        </p:nvCxnSpPr>
        <p:spPr>
          <a:xfrm rot="10800000" flipH="1">
            <a:off x="7513386" y="2481775"/>
            <a:ext cx="600" cy="945000"/>
          </a:xfrm>
          <a:prstGeom prst="curvedConnector3">
            <a:avLst>
              <a:gd name="adj1" fmla="val 39687500"/>
            </a:avLst>
          </a:prstGeom>
          <a:noFill/>
          <a:ln w="9525" cap="flat" cmpd="sng">
            <a:solidFill>
              <a:schemeClr val="dk2"/>
            </a:solidFill>
            <a:prstDash val="solid"/>
            <a:round/>
            <a:headEnd type="none" w="med" len="med"/>
            <a:tailEnd type="triangle" w="med" len="med"/>
          </a:ln>
        </p:spPr>
      </p:cxnSp>
      <p:sp>
        <p:nvSpPr>
          <p:cNvPr id="388" name="Google Shape;388;p25"/>
          <p:cNvSpPr/>
          <p:nvPr/>
        </p:nvSpPr>
        <p:spPr>
          <a:xfrm rot="10800000" flipH="1">
            <a:off x="4747425" y="1032700"/>
            <a:ext cx="3474800" cy="1201400"/>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Handling the Challenges with Removing Duplicate Images</a:t>
            </a:r>
            <a:endParaRPr/>
          </a:p>
        </p:txBody>
      </p:sp>
      <p:pic>
        <p:nvPicPr>
          <p:cNvPr id="394" name="Google Shape;394;p26"/>
          <p:cNvPicPr preferRelativeResize="0"/>
          <p:nvPr/>
        </p:nvPicPr>
        <p:blipFill>
          <a:blip r:embed="rId3">
            <a:alphaModFix/>
          </a:blip>
          <a:stretch>
            <a:fillRect/>
          </a:stretch>
        </p:blipFill>
        <p:spPr>
          <a:xfrm>
            <a:off x="3742715" y="2972212"/>
            <a:ext cx="3737276" cy="1697175"/>
          </a:xfrm>
          <a:prstGeom prst="rect">
            <a:avLst/>
          </a:prstGeom>
          <a:noFill/>
          <a:ln>
            <a:noFill/>
          </a:ln>
        </p:spPr>
      </p:pic>
      <p:pic>
        <p:nvPicPr>
          <p:cNvPr id="395" name="Google Shape;395;p26"/>
          <p:cNvPicPr preferRelativeResize="0"/>
          <p:nvPr/>
        </p:nvPicPr>
        <p:blipFill rotWithShape="1">
          <a:blip r:embed="rId4">
            <a:alphaModFix/>
          </a:blip>
          <a:srcRect r="695"/>
          <a:stretch/>
        </p:blipFill>
        <p:spPr>
          <a:xfrm>
            <a:off x="3553250" y="1661163"/>
            <a:ext cx="4734500" cy="1092550"/>
          </a:xfrm>
          <a:prstGeom prst="rect">
            <a:avLst/>
          </a:prstGeom>
          <a:noFill/>
          <a:ln>
            <a:noFill/>
          </a:ln>
        </p:spPr>
      </p:pic>
      <p:sp>
        <p:nvSpPr>
          <p:cNvPr id="396" name="Google Shape;396;p26"/>
          <p:cNvSpPr txBox="1">
            <a:spLocks noGrp="1"/>
          </p:cNvSpPr>
          <p:nvPr>
            <p:ph type="body" idx="4294967295"/>
          </p:nvPr>
        </p:nvSpPr>
        <p:spPr>
          <a:xfrm>
            <a:off x="3551400" y="852725"/>
            <a:ext cx="5520000" cy="778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dk2"/>
              </a:buClr>
              <a:buSzPts val="1400"/>
              <a:buChar char="➔"/>
            </a:pPr>
            <a:r>
              <a:rPr lang="en" sz="1200" b="1">
                <a:solidFill>
                  <a:schemeClr val="dk2"/>
                </a:solidFill>
              </a:rPr>
              <a:t>The same “cat” images with different file names</a:t>
            </a:r>
            <a:endParaRPr sz="1200" b="1">
              <a:solidFill>
                <a:schemeClr val="dk2"/>
              </a:solidFill>
            </a:endParaRPr>
          </a:p>
          <a:p>
            <a:pPr marL="457200" lvl="0" indent="-317500" algn="l" rtl="0">
              <a:spcBef>
                <a:spcPts val="0"/>
              </a:spcBef>
              <a:spcAft>
                <a:spcPts val="0"/>
              </a:spcAft>
              <a:buClr>
                <a:schemeClr val="dk2"/>
              </a:buClr>
              <a:buSzPts val="1400"/>
              <a:buChar char="➔"/>
            </a:pPr>
            <a:r>
              <a:rPr lang="en" sz="1200" b="1">
                <a:solidFill>
                  <a:schemeClr val="dk2"/>
                </a:solidFill>
              </a:rPr>
              <a:t>Remove them using </a:t>
            </a:r>
            <a:r>
              <a:rPr lang="en" sz="1200" b="1" i="1">
                <a:solidFill>
                  <a:schemeClr val="dk2"/>
                </a:solidFill>
              </a:rPr>
              <a:t>“Perceptual Hashing”</a:t>
            </a:r>
            <a:r>
              <a:rPr lang="en" sz="1100" i="1">
                <a:solidFill>
                  <a:schemeClr val="dk2"/>
                </a:solidFill>
                <a:latin typeface="Roboto Light"/>
                <a:ea typeface="Roboto Light"/>
                <a:cs typeface="Roboto Light"/>
                <a:sym typeface="Roboto Light"/>
              </a:rPr>
              <a:t> </a:t>
            </a:r>
            <a:endParaRPr sz="1100" i="1">
              <a:solidFill>
                <a:schemeClr val="dk2"/>
              </a:solidFill>
              <a:latin typeface="Roboto Light"/>
              <a:ea typeface="Roboto Light"/>
              <a:cs typeface="Roboto Light"/>
              <a:sym typeface="Roboto Light"/>
            </a:endParaRPr>
          </a:p>
        </p:txBody>
      </p:sp>
      <p:sp>
        <p:nvSpPr>
          <p:cNvPr id="397" name="Google Shape;397;p26"/>
          <p:cNvSpPr txBox="1"/>
          <p:nvPr/>
        </p:nvSpPr>
        <p:spPr>
          <a:xfrm>
            <a:off x="4709843" y="4437171"/>
            <a:ext cx="2079000" cy="2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Perceptual Hashing</a:t>
            </a:r>
            <a:endParaRPr sz="700" b="1">
              <a:solidFill>
                <a:schemeClr val="dk2"/>
              </a:solidFill>
              <a:latin typeface="Roboto"/>
              <a:ea typeface="Roboto"/>
              <a:cs typeface="Roboto"/>
              <a:sym typeface="Roboto"/>
            </a:endParaRPr>
          </a:p>
        </p:txBody>
      </p:sp>
      <p:sp>
        <p:nvSpPr>
          <p:cNvPr id="398" name="Google Shape;398;p26"/>
          <p:cNvSpPr txBox="1"/>
          <p:nvPr/>
        </p:nvSpPr>
        <p:spPr>
          <a:xfrm>
            <a:off x="4918493" y="2753721"/>
            <a:ext cx="2079000" cy="2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The same “cat” images with different file names</a:t>
            </a:r>
            <a:endParaRPr sz="700" b="1">
              <a:solidFill>
                <a:schemeClr val="dk2"/>
              </a:solidFill>
              <a:latin typeface="Roboto"/>
              <a:ea typeface="Roboto"/>
              <a:cs typeface="Roboto"/>
              <a:sym typeface="Roboto"/>
            </a:endParaRPr>
          </a:p>
        </p:txBody>
      </p:sp>
      <p:cxnSp>
        <p:nvCxnSpPr>
          <p:cNvPr id="399" name="Google Shape;399;p26"/>
          <p:cNvCxnSpPr/>
          <p:nvPr/>
        </p:nvCxnSpPr>
        <p:spPr>
          <a:xfrm>
            <a:off x="451023" y="1986963"/>
            <a:ext cx="0" cy="1213800"/>
          </a:xfrm>
          <a:prstGeom prst="straightConnector1">
            <a:avLst/>
          </a:prstGeom>
          <a:noFill/>
          <a:ln w="9525" cap="flat" cmpd="sng">
            <a:solidFill>
              <a:schemeClr val="dk2"/>
            </a:solidFill>
            <a:prstDash val="solid"/>
            <a:round/>
            <a:headEnd type="none" w="med" len="med"/>
            <a:tailEnd type="triangle" w="med" len="med"/>
          </a:ln>
        </p:spPr>
      </p:cxnSp>
      <p:sp>
        <p:nvSpPr>
          <p:cNvPr id="400" name="Google Shape;400;p26"/>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401" name="Google Shape;401;p26"/>
          <p:cNvGrpSpPr/>
          <p:nvPr/>
        </p:nvGrpSpPr>
        <p:grpSpPr>
          <a:xfrm rot="2700000">
            <a:off x="413143" y="1315510"/>
            <a:ext cx="1941479" cy="1941479"/>
            <a:chOff x="3203958" y="1258050"/>
            <a:chExt cx="2547000" cy="2547000"/>
          </a:xfrm>
        </p:grpSpPr>
        <p:sp>
          <p:nvSpPr>
            <p:cNvPr id="402" name="Google Shape;402;p26"/>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03" name="Google Shape;403;p26"/>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404" name="Google Shape;404;p26"/>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sp>
        <p:nvSpPr>
          <p:cNvPr id="405" name="Google Shape;405;p26"/>
          <p:cNvSpPr txBox="1"/>
          <p:nvPr/>
        </p:nvSpPr>
        <p:spPr>
          <a:xfrm rot="5400000">
            <a:off x="2383650" y="264737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406" name="Google Shape;406;p26"/>
          <p:cNvCxnSpPr>
            <a:stCxn id="407" idx="0"/>
            <a:endCxn id="402" idx="0"/>
          </p:cNvCxnSpPr>
          <p:nvPr/>
        </p:nvCxnSpPr>
        <p:spPr>
          <a:xfrm rot="10800000" flipH="1">
            <a:off x="2542623" y="2286337"/>
            <a:ext cx="600" cy="11370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408" name="Google Shape;408;p26"/>
          <p:cNvGrpSpPr/>
          <p:nvPr/>
        </p:nvGrpSpPr>
        <p:grpSpPr>
          <a:xfrm rot="2700000">
            <a:off x="413142" y="2452598"/>
            <a:ext cx="1941479" cy="1941479"/>
            <a:chOff x="5123977" y="1258050"/>
            <a:chExt cx="2547000" cy="2547000"/>
          </a:xfrm>
        </p:grpSpPr>
        <p:sp>
          <p:nvSpPr>
            <p:cNvPr id="407" name="Google Shape;407;p26"/>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09" name="Google Shape;409;p26"/>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410" name="Google Shape;410;p26"/>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grpSp>
        <p:nvGrpSpPr>
          <p:cNvPr id="411" name="Google Shape;411;p26"/>
          <p:cNvGrpSpPr/>
          <p:nvPr/>
        </p:nvGrpSpPr>
        <p:grpSpPr>
          <a:xfrm rot="2700000">
            <a:off x="413144" y="887252"/>
            <a:ext cx="1941479" cy="1941479"/>
            <a:chOff x="1293736" y="1258050"/>
            <a:chExt cx="2547000" cy="2547000"/>
          </a:xfrm>
        </p:grpSpPr>
        <p:sp>
          <p:nvSpPr>
            <p:cNvPr id="412" name="Google Shape;412;p26"/>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13" name="Google Shape;413;p26"/>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414" name="Google Shape;414;p26"/>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grpSp>
      <p:sp>
        <p:nvSpPr>
          <p:cNvPr id="415" name="Google Shape;415;p26"/>
          <p:cNvSpPr txBox="1"/>
          <p:nvPr/>
        </p:nvSpPr>
        <p:spPr>
          <a:xfrm>
            <a:off x="632228" y="2434261"/>
            <a:ext cx="19434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Removing Duplicate Images</a:t>
            </a:r>
            <a:endParaRPr sz="700" b="1">
              <a:solidFill>
                <a:schemeClr val="dk2"/>
              </a:solidFill>
              <a:latin typeface="Roboto"/>
              <a:ea typeface="Roboto"/>
              <a:cs typeface="Roboto"/>
              <a:sym typeface="Roboto"/>
            </a:endParaRPr>
          </a:p>
        </p:txBody>
      </p:sp>
      <p:sp>
        <p:nvSpPr>
          <p:cNvPr id="416" name="Google Shape;416;p26"/>
          <p:cNvSpPr/>
          <p:nvPr/>
        </p:nvSpPr>
        <p:spPr>
          <a:xfrm>
            <a:off x="167025" y="1384225"/>
            <a:ext cx="2408600" cy="6884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7" name="Google Shape;417;p26"/>
          <p:cNvSpPr/>
          <p:nvPr/>
        </p:nvSpPr>
        <p:spPr>
          <a:xfrm>
            <a:off x="98250" y="3204950"/>
            <a:ext cx="2444750" cy="6660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18" name="Google Shape;418;p26"/>
          <p:cNvSpPr/>
          <p:nvPr/>
        </p:nvSpPr>
        <p:spPr>
          <a:xfrm rot="5400000">
            <a:off x="1874188" y="2680613"/>
            <a:ext cx="1844725" cy="510100"/>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Handling the Challenges with Pre-trained Models — Motivation</a:t>
            </a:r>
            <a:endParaRPr/>
          </a:p>
        </p:txBody>
      </p:sp>
      <p:sp>
        <p:nvSpPr>
          <p:cNvPr id="424" name="Google Shape;424;p27"/>
          <p:cNvSpPr/>
          <p:nvPr/>
        </p:nvSpPr>
        <p:spPr>
          <a:xfrm>
            <a:off x="4145650" y="1830900"/>
            <a:ext cx="956100" cy="308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solidFill>
                  <a:schemeClr val="dk2"/>
                </a:solidFill>
                <a:latin typeface="Roboto"/>
                <a:ea typeface="Roboto"/>
                <a:cs typeface="Roboto"/>
                <a:sym typeface="Roboto"/>
              </a:rPr>
              <a:t>Regnet</a:t>
            </a:r>
            <a:endParaRPr sz="1100" i="1">
              <a:solidFill>
                <a:schemeClr val="dk2"/>
              </a:solidFill>
              <a:latin typeface="Roboto"/>
              <a:ea typeface="Roboto"/>
              <a:cs typeface="Roboto"/>
              <a:sym typeface="Roboto"/>
            </a:endParaRPr>
          </a:p>
        </p:txBody>
      </p:sp>
      <p:sp>
        <p:nvSpPr>
          <p:cNvPr id="425" name="Google Shape;425;p27"/>
          <p:cNvSpPr/>
          <p:nvPr/>
        </p:nvSpPr>
        <p:spPr>
          <a:xfrm>
            <a:off x="4145650" y="3008474"/>
            <a:ext cx="956100" cy="308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solidFill>
                  <a:schemeClr val="dk2"/>
                </a:solidFill>
                <a:latin typeface="Roboto"/>
                <a:ea typeface="Roboto"/>
                <a:cs typeface="Roboto"/>
                <a:sym typeface="Roboto"/>
              </a:rPr>
              <a:t>Vit</a:t>
            </a:r>
            <a:endParaRPr sz="1100" i="1">
              <a:solidFill>
                <a:schemeClr val="dk2"/>
              </a:solidFill>
              <a:latin typeface="Roboto"/>
              <a:ea typeface="Roboto"/>
              <a:cs typeface="Roboto"/>
              <a:sym typeface="Roboto"/>
            </a:endParaRPr>
          </a:p>
        </p:txBody>
      </p:sp>
      <p:sp>
        <p:nvSpPr>
          <p:cNvPr id="426" name="Google Shape;426;p27"/>
          <p:cNvSpPr/>
          <p:nvPr/>
        </p:nvSpPr>
        <p:spPr>
          <a:xfrm>
            <a:off x="4145650" y="4297856"/>
            <a:ext cx="956100" cy="308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solidFill>
                  <a:schemeClr val="dk2"/>
                </a:solidFill>
                <a:latin typeface="Roboto"/>
                <a:ea typeface="Roboto"/>
                <a:cs typeface="Roboto"/>
                <a:sym typeface="Roboto"/>
              </a:rPr>
              <a:t>EfficientNet</a:t>
            </a:r>
            <a:endParaRPr sz="1100" i="1">
              <a:solidFill>
                <a:schemeClr val="dk2"/>
              </a:solidFill>
              <a:latin typeface="Roboto"/>
              <a:ea typeface="Roboto"/>
              <a:cs typeface="Roboto"/>
              <a:sym typeface="Roboto"/>
            </a:endParaRPr>
          </a:p>
        </p:txBody>
      </p:sp>
      <p:sp>
        <p:nvSpPr>
          <p:cNvPr id="427" name="Google Shape;427;p27"/>
          <p:cNvSpPr txBox="1">
            <a:spLocks noGrp="1"/>
          </p:cNvSpPr>
          <p:nvPr>
            <p:ph type="body" idx="4294967295"/>
          </p:nvPr>
        </p:nvSpPr>
        <p:spPr>
          <a:xfrm>
            <a:off x="3551400" y="852725"/>
            <a:ext cx="5520000" cy="778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dk2"/>
              </a:buClr>
              <a:buSzPts val="1400"/>
              <a:buChar char="➔"/>
            </a:pPr>
            <a:r>
              <a:rPr lang="en" sz="1200" b="1">
                <a:solidFill>
                  <a:schemeClr val="dk2"/>
                </a:solidFill>
              </a:rPr>
              <a:t>Use pre-trained models from Pytorch</a:t>
            </a:r>
            <a:br>
              <a:rPr lang="en" sz="1200" b="1">
                <a:solidFill>
                  <a:schemeClr val="dk2"/>
                </a:solidFill>
              </a:rPr>
            </a:br>
            <a:r>
              <a:rPr lang="en" sz="1100" i="1">
                <a:solidFill>
                  <a:schemeClr val="dk2"/>
                </a:solidFill>
                <a:latin typeface="Roboto Light"/>
                <a:ea typeface="Roboto Light"/>
                <a:cs typeface="Roboto Light"/>
                <a:sym typeface="Roboto Light"/>
              </a:rPr>
              <a:t> “Regnet”, “Vit”, “EfficientNet”</a:t>
            </a:r>
            <a:r>
              <a:rPr lang="en" sz="1100">
                <a:solidFill>
                  <a:schemeClr val="dk2"/>
                </a:solidFill>
                <a:latin typeface="Roboto Light"/>
                <a:ea typeface="Roboto Light"/>
                <a:cs typeface="Roboto Light"/>
                <a:sym typeface="Roboto Light"/>
              </a:rPr>
              <a:t> pre-trained with </a:t>
            </a:r>
            <a:r>
              <a:rPr lang="en" sz="1100" i="1">
                <a:solidFill>
                  <a:schemeClr val="dk2"/>
                </a:solidFill>
                <a:latin typeface="Roboto Light"/>
                <a:ea typeface="Roboto Light"/>
                <a:cs typeface="Roboto Light"/>
                <a:sym typeface="Roboto Light"/>
              </a:rPr>
              <a:t>Imagenet 1K</a:t>
            </a:r>
            <a:endParaRPr sz="1100" i="1">
              <a:solidFill>
                <a:schemeClr val="dk2"/>
              </a:solidFill>
              <a:latin typeface="Roboto Light"/>
              <a:ea typeface="Roboto Light"/>
              <a:cs typeface="Roboto Light"/>
              <a:sym typeface="Roboto Light"/>
            </a:endParaRPr>
          </a:p>
        </p:txBody>
      </p:sp>
      <p:pic>
        <p:nvPicPr>
          <p:cNvPr id="428" name="Google Shape;428;p27"/>
          <p:cNvPicPr preferRelativeResize="0"/>
          <p:nvPr/>
        </p:nvPicPr>
        <p:blipFill>
          <a:blip r:embed="rId3">
            <a:alphaModFix/>
          </a:blip>
          <a:stretch>
            <a:fillRect/>
          </a:stretch>
        </p:blipFill>
        <p:spPr>
          <a:xfrm>
            <a:off x="5616375" y="1536325"/>
            <a:ext cx="2270385" cy="897550"/>
          </a:xfrm>
          <a:prstGeom prst="rect">
            <a:avLst/>
          </a:prstGeom>
          <a:noFill/>
          <a:ln>
            <a:noFill/>
          </a:ln>
        </p:spPr>
      </p:pic>
      <p:pic>
        <p:nvPicPr>
          <p:cNvPr id="429" name="Google Shape;429;p27"/>
          <p:cNvPicPr preferRelativeResize="0"/>
          <p:nvPr/>
        </p:nvPicPr>
        <p:blipFill>
          <a:blip r:embed="rId4">
            <a:alphaModFix/>
          </a:blip>
          <a:stretch>
            <a:fillRect/>
          </a:stretch>
        </p:blipFill>
        <p:spPr>
          <a:xfrm>
            <a:off x="5709225" y="2651899"/>
            <a:ext cx="1977903" cy="1021550"/>
          </a:xfrm>
          <a:prstGeom prst="rect">
            <a:avLst/>
          </a:prstGeom>
          <a:noFill/>
          <a:ln>
            <a:noFill/>
          </a:ln>
        </p:spPr>
      </p:pic>
      <p:pic>
        <p:nvPicPr>
          <p:cNvPr id="430" name="Google Shape;430;p27"/>
          <p:cNvPicPr preferRelativeResize="0"/>
          <p:nvPr/>
        </p:nvPicPr>
        <p:blipFill>
          <a:blip r:embed="rId5">
            <a:alphaModFix/>
          </a:blip>
          <a:stretch>
            <a:fillRect/>
          </a:stretch>
        </p:blipFill>
        <p:spPr>
          <a:xfrm>
            <a:off x="5752450" y="3982675"/>
            <a:ext cx="2387376" cy="938761"/>
          </a:xfrm>
          <a:prstGeom prst="rect">
            <a:avLst/>
          </a:prstGeom>
          <a:noFill/>
          <a:ln>
            <a:noFill/>
          </a:ln>
        </p:spPr>
      </p:pic>
      <p:cxnSp>
        <p:nvCxnSpPr>
          <p:cNvPr id="431" name="Google Shape;431;p27"/>
          <p:cNvCxnSpPr/>
          <p:nvPr/>
        </p:nvCxnSpPr>
        <p:spPr>
          <a:xfrm>
            <a:off x="451023" y="1986963"/>
            <a:ext cx="0" cy="1213800"/>
          </a:xfrm>
          <a:prstGeom prst="straightConnector1">
            <a:avLst/>
          </a:prstGeom>
          <a:noFill/>
          <a:ln w="9525" cap="flat" cmpd="sng">
            <a:solidFill>
              <a:schemeClr val="dk2"/>
            </a:solidFill>
            <a:prstDash val="solid"/>
            <a:round/>
            <a:headEnd type="none" w="med" len="med"/>
            <a:tailEnd type="triangle" w="med" len="med"/>
          </a:ln>
        </p:spPr>
      </p:cxnSp>
      <p:sp>
        <p:nvSpPr>
          <p:cNvPr id="432" name="Google Shape;432;p27"/>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433" name="Google Shape;433;p27"/>
          <p:cNvGrpSpPr/>
          <p:nvPr/>
        </p:nvGrpSpPr>
        <p:grpSpPr>
          <a:xfrm rot="2700000">
            <a:off x="413143" y="1315510"/>
            <a:ext cx="1941479" cy="1941479"/>
            <a:chOff x="3203958" y="1258050"/>
            <a:chExt cx="2547000" cy="2547000"/>
          </a:xfrm>
        </p:grpSpPr>
        <p:sp>
          <p:nvSpPr>
            <p:cNvPr id="434" name="Google Shape;434;p27"/>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35" name="Google Shape;435;p27"/>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436" name="Google Shape;436;p27"/>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cxnSp>
        <p:nvCxnSpPr>
          <p:cNvPr id="437" name="Google Shape;437;p27"/>
          <p:cNvCxnSpPr>
            <a:stCxn id="438" idx="0"/>
            <a:endCxn id="434" idx="0"/>
          </p:cNvCxnSpPr>
          <p:nvPr/>
        </p:nvCxnSpPr>
        <p:spPr>
          <a:xfrm rot="10800000" flipH="1">
            <a:off x="2542623" y="2286337"/>
            <a:ext cx="600" cy="11370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439" name="Google Shape;439;p27"/>
          <p:cNvGrpSpPr/>
          <p:nvPr/>
        </p:nvGrpSpPr>
        <p:grpSpPr>
          <a:xfrm rot="2700000">
            <a:off x="413142" y="2452598"/>
            <a:ext cx="1941479" cy="1941479"/>
            <a:chOff x="5123977" y="1258050"/>
            <a:chExt cx="2547000" cy="2547000"/>
          </a:xfrm>
        </p:grpSpPr>
        <p:sp>
          <p:nvSpPr>
            <p:cNvPr id="438" name="Google Shape;438;p27"/>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40" name="Google Shape;440;p27"/>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441" name="Google Shape;441;p27"/>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grpSp>
        <p:nvGrpSpPr>
          <p:cNvPr id="442" name="Google Shape;442;p27"/>
          <p:cNvGrpSpPr/>
          <p:nvPr/>
        </p:nvGrpSpPr>
        <p:grpSpPr>
          <a:xfrm rot="2700000">
            <a:off x="413144" y="887252"/>
            <a:ext cx="1941479" cy="1941479"/>
            <a:chOff x="1293736" y="1258050"/>
            <a:chExt cx="2547000" cy="2547000"/>
          </a:xfrm>
        </p:grpSpPr>
        <p:sp>
          <p:nvSpPr>
            <p:cNvPr id="443" name="Google Shape;443;p27"/>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44" name="Google Shape;444;p27"/>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445" name="Google Shape;445;p27"/>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grpSp>
      <p:sp>
        <p:nvSpPr>
          <p:cNvPr id="446" name="Google Shape;446;p27"/>
          <p:cNvSpPr txBox="1"/>
          <p:nvPr/>
        </p:nvSpPr>
        <p:spPr>
          <a:xfrm>
            <a:off x="632228" y="2434261"/>
            <a:ext cx="19434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Removing Duplicate Images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3 Pre-trained Models Selection</a:t>
            </a:r>
            <a:endParaRPr sz="700" b="1">
              <a:solidFill>
                <a:schemeClr val="dk2"/>
              </a:solidFill>
              <a:latin typeface="Roboto"/>
              <a:ea typeface="Roboto"/>
              <a:cs typeface="Roboto"/>
              <a:sym typeface="Roboto"/>
            </a:endParaRPr>
          </a:p>
        </p:txBody>
      </p:sp>
      <p:sp>
        <p:nvSpPr>
          <p:cNvPr id="447" name="Google Shape;447;p27"/>
          <p:cNvSpPr/>
          <p:nvPr/>
        </p:nvSpPr>
        <p:spPr>
          <a:xfrm>
            <a:off x="167025" y="1384225"/>
            <a:ext cx="2408600" cy="6884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8" name="Google Shape;448;p27"/>
          <p:cNvSpPr/>
          <p:nvPr/>
        </p:nvSpPr>
        <p:spPr>
          <a:xfrm>
            <a:off x="64025" y="3204950"/>
            <a:ext cx="2478975" cy="6660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49" name="Google Shape;449;p27"/>
          <p:cNvSpPr txBox="1"/>
          <p:nvPr/>
        </p:nvSpPr>
        <p:spPr>
          <a:xfrm rot="5400000">
            <a:off x="2383650" y="264737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sp>
        <p:nvSpPr>
          <p:cNvPr id="450" name="Google Shape;450;p27"/>
          <p:cNvSpPr/>
          <p:nvPr/>
        </p:nvSpPr>
        <p:spPr>
          <a:xfrm rot="5400000">
            <a:off x="1874188" y="2680613"/>
            <a:ext cx="1844725" cy="510100"/>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Handling the Challenges with Pre-trained Models — Label Comparison</a:t>
            </a:r>
            <a:endParaRPr/>
          </a:p>
        </p:txBody>
      </p:sp>
      <p:graphicFrame>
        <p:nvGraphicFramePr>
          <p:cNvPr id="456" name="Google Shape;456;p28"/>
          <p:cNvGraphicFramePr/>
          <p:nvPr/>
        </p:nvGraphicFramePr>
        <p:xfrm>
          <a:off x="4069438" y="1995400"/>
          <a:ext cx="3705075" cy="1341000"/>
        </p:xfrm>
        <a:graphic>
          <a:graphicData uri="http://schemas.openxmlformats.org/drawingml/2006/table">
            <a:tbl>
              <a:tblPr>
                <a:noFill/>
                <a:tableStyleId>{8EDDBCA7-6807-4129-AE86-99297523E424}</a:tableStyleId>
              </a:tblPr>
              <a:tblGrid>
                <a:gridCol w="1235025">
                  <a:extLst>
                    <a:ext uri="{9D8B030D-6E8A-4147-A177-3AD203B41FA5}">
                      <a16:colId xmlns:a16="http://schemas.microsoft.com/office/drawing/2014/main" val="20000"/>
                    </a:ext>
                  </a:extLst>
                </a:gridCol>
                <a:gridCol w="1235025">
                  <a:extLst>
                    <a:ext uri="{9D8B030D-6E8A-4147-A177-3AD203B41FA5}">
                      <a16:colId xmlns:a16="http://schemas.microsoft.com/office/drawing/2014/main" val="20001"/>
                    </a:ext>
                  </a:extLst>
                </a:gridCol>
                <a:gridCol w="1235025">
                  <a:extLst>
                    <a:ext uri="{9D8B030D-6E8A-4147-A177-3AD203B41FA5}">
                      <a16:colId xmlns:a16="http://schemas.microsoft.com/office/drawing/2014/main" val="20002"/>
                    </a:ext>
                  </a:extLst>
                </a:gridCol>
              </a:tblGrid>
              <a:tr h="279700">
                <a:tc>
                  <a:txBody>
                    <a:bodyPr/>
                    <a:lstStyle/>
                    <a:p>
                      <a:pPr marL="0" lvl="0" indent="0" algn="l" rtl="0">
                        <a:spcBef>
                          <a:spcPts val="0"/>
                        </a:spcBef>
                        <a:spcAft>
                          <a:spcPts val="0"/>
                        </a:spcAft>
                        <a:buNone/>
                      </a:pPr>
                      <a:r>
                        <a:rPr lang="en" sz="1000" i="1">
                          <a:latin typeface="Roboto Medium"/>
                          <a:ea typeface="Roboto Medium"/>
                          <a:cs typeface="Roboto Medium"/>
                          <a:sym typeface="Roboto Medium"/>
                        </a:rPr>
                        <a:t>Prof’s label</a:t>
                      </a:r>
                      <a:endParaRPr sz="1000" i="1">
                        <a:latin typeface="Roboto Medium"/>
                        <a:ea typeface="Roboto Medium"/>
                        <a:cs typeface="Roboto Medium"/>
                        <a:sym typeface="Roboto Medium"/>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tc>
                  <a:txBody>
                    <a:bodyPr/>
                    <a:lstStyle/>
                    <a:p>
                      <a:pPr marL="0" lvl="0" indent="0" algn="l" rtl="0">
                        <a:spcBef>
                          <a:spcPts val="0"/>
                        </a:spcBef>
                        <a:spcAft>
                          <a:spcPts val="0"/>
                        </a:spcAft>
                        <a:buNone/>
                      </a:pPr>
                      <a:r>
                        <a:rPr lang="en" sz="1000" i="1">
                          <a:latin typeface="Roboto Medium"/>
                          <a:ea typeface="Roboto Medium"/>
                          <a:cs typeface="Roboto Medium"/>
                          <a:sym typeface="Roboto Medium"/>
                        </a:rPr>
                        <a:t>Model’s prediction</a:t>
                      </a:r>
                      <a:endParaRPr sz="1000" i="1">
                        <a:latin typeface="Roboto Medium"/>
                        <a:ea typeface="Roboto Medium"/>
                        <a:cs typeface="Roboto Medium"/>
                        <a:sym typeface="Roboto Medium"/>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tc>
                  <a:txBody>
                    <a:bodyPr/>
                    <a:lstStyle/>
                    <a:p>
                      <a:pPr marL="0" lvl="0" indent="0" algn="l" rtl="0">
                        <a:spcBef>
                          <a:spcPts val="0"/>
                        </a:spcBef>
                        <a:spcAft>
                          <a:spcPts val="0"/>
                        </a:spcAft>
                        <a:buNone/>
                      </a:pPr>
                      <a:r>
                        <a:rPr lang="en" sz="1000" i="1">
                          <a:latin typeface="Roboto Medium"/>
                          <a:ea typeface="Roboto Medium"/>
                          <a:cs typeface="Roboto Medium"/>
                          <a:sym typeface="Roboto Medium"/>
                        </a:rPr>
                        <a:t>Comparison Mark </a:t>
                      </a:r>
                      <a:endParaRPr sz="1000" i="1">
                        <a:latin typeface="Roboto Medium"/>
                        <a:ea typeface="Roboto Medium"/>
                        <a:cs typeface="Roboto Medium"/>
                        <a:sym typeface="Roboto Medium"/>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extLst>
                  <a:ext uri="{0D108BD9-81ED-4DB2-BD59-A6C34878D82A}">
                    <a16:rowId xmlns:a16="http://schemas.microsoft.com/office/drawing/2014/main" val="10000"/>
                  </a:ext>
                </a:extLst>
              </a:tr>
              <a:tr h="279700">
                <a:tc>
                  <a:txBody>
                    <a:bodyPr/>
                    <a:lstStyle/>
                    <a:p>
                      <a:pPr marL="0" lvl="0" indent="0" algn="l" rtl="0">
                        <a:spcBef>
                          <a:spcPts val="0"/>
                        </a:spcBef>
                        <a:spcAft>
                          <a:spcPts val="0"/>
                        </a:spcAft>
                        <a:buNone/>
                      </a:pPr>
                      <a:r>
                        <a:rPr lang="en" sz="1000" i="1">
                          <a:latin typeface="Roboto Light"/>
                          <a:ea typeface="Roboto Light"/>
                          <a:cs typeface="Roboto Light"/>
                          <a:sym typeface="Roboto Light"/>
                        </a:rPr>
                        <a:t>Cat</a:t>
                      </a:r>
                      <a:endParaRPr sz="1000" i="1">
                        <a:latin typeface="Roboto Light"/>
                        <a:ea typeface="Roboto Light"/>
                        <a:cs typeface="Roboto Light"/>
                        <a:sym typeface="Roboto Light"/>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tc>
                  <a:txBody>
                    <a:bodyPr/>
                    <a:lstStyle/>
                    <a:p>
                      <a:pPr marL="0" lvl="0" indent="0" algn="l" rtl="0">
                        <a:spcBef>
                          <a:spcPts val="0"/>
                        </a:spcBef>
                        <a:spcAft>
                          <a:spcPts val="0"/>
                        </a:spcAft>
                        <a:buNone/>
                      </a:pPr>
                      <a:r>
                        <a:rPr lang="en" sz="1000" i="1">
                          <a:latin typeface="Roboto Light"/>
                          <a:ea typeface="Roboto Light"/>
                          <a:cs typeface="Roboto Light"/>
                          <a:sym typeface="Roboto Light"/>
                        </a:rPr>
                        <a:t>Cat</a:t>
                      </a:r>
                      <a:endParaRPr sz="1000" i="1">
                        <a:latin typeface="Roboto Light"/>
                        <a:ea typeface="Roboto Light"/>
                        <a:cs typeface="Roboto Light"/>
                        <a:sym typeface="Roboto Light"/>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tc>
                  <a:txBody>
                    <a:bodyPr/>
                    <a:lstStyle/>
                    <a:p>
                      <a:pPr marL="0" lvl="0" indent="0" algn="l" rtl="0">
                        <a:spcBef>
                          <a:spcPts val="0"/>
                        </a:spcBef>
                        <a:spcAft>
                          <a:spcPts val="0"/>
                        </a:spcAft>
                        <a:buNone/>
                      </a:pPr>
                      <a:r>
                        <a:rPr lang="en" sz="1000" i="1">
                          <a:latin typeface="Roboto Light"/>
                          <a:ea typeface="Roboto Light"/>
                          <a:cs typeface="Roboto Light"/>
                          <a:sym typeface="Roboto Light"/>
                        </a:rPr>
                        <a:t>Accurate</a:t>
                      </a:r>
                      <a:endParaRPr sz="1000" i="1">
                        <a:latin typeface="Roboto Light"/>
                        <a:ea typeface="Roboto Light"/>
                        <a:cs typeface="Roboto Light"/>
                        <a:sym typeface="Roboto Light"/>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extLst>
                  <a:ext uri="{0D108BD9-81ED-4DB2-BD59-A6C34878D82A}">
                    <a16:rowId xmlns:a16="http://schemas.microsoft.com/office/drawing/2014/main" val="10001"/>
                  </a:ext>
                </a:extLst>
              </a:tr>
              <a:tr h="279700">
                <a:tc>
                  <a:txBody>
                    <a:bodyPr/>
                    <a:lstStyle/>
                    <a:p>
                      <a:pPr marL="0" lvl="0" indent="0" algn="l" rtl="0">
                        <a:spcBef>
                          <a:spcPts val="0"/>
                        </a:spcBef>
                        <a:spcAft>
                          <a:spcPts val="0"/>
                        </a:spcAft>
                        <a:buNone/>
                      </a:pPr>
                      <a:r>
                        <a:rPr lang="en" sz="1000" i="1">
                          <a:latin typeface="Roboto Light"/>
                          <a:ea typeface="Roboto Light"/>
                          <a:cs typeface="Roboto Light"/>
                          <a:sym typeface="Roboto Light"/>
                        </a:rPr>
                        <a:t>Cat</a:t>
                      </a:r>
                      <a:endParaRPr sz="1000" i="1">
                        <a:latin typeface="Roboto Light"/>
                        <a:ea typeface="Roboto Light"/>
                        <a:cs typeface="Roboto Light"/>
                        <a:sym typeface="Roboto Light"/>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tc>
                  <a:txBody>
                    <a:bodyPr/>
                    <a:lstStyle/>
                    <a:p>
                      <a:pPr marL="0" lvl="0" indent="0" algn="l" rtl="0">
                        <a:spcBef>
                          <a:spcPts val="0"/>
                        </a:spcBef>
                        <a:spcAft>
                          <a:spcPts val="0"/>
                        </a:spcAft>
                        <a:buNone/>
                      </a:pPr>
                      <a:r>
                        <a:rPr lang="en" sz="1000" i="1">
                          <a:latin typeface="Roboto Light"/>
                          <a:ea typeface="Roboto Light"/>
                          <a:cs typeface="Roboto Light"/>
                          <a:sym typeface="Roboto Light"/>
                        </a:rPr>
                        <a:t>Chimpanzee</a:t>
                      </a:r>
                      <a:endParaRPr sz="1000" i="1">
                        <a:latin typeface="Roboto Light"/>
                        <a:ea typeface="Roboto Light"/>
                        <a:cs typeface="Roboto Light"/>
                        <a:sym typeface="Roboto Light"/>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tc>
                  <a:txBody>
                    <a:bodyPr/>
                    <a:lstStyle/>
                    <a:p>
                      <a:pPr marL="0" lvl="0" indent="0" algn="l" rtl="0">
                        <a:spcBef>
                          <a:spcPts val="0"/>
                        </a:spcBef>
                        <a:spcAft>
                          <a:spcPts val="0"/>
                        </a:spcAft>
                        <a:buNone/>
                      </a:pPr>
                      <a:r>
                        <a:rPr lang="en" sz="1000" i="1">
                          <a:latin typeface="Roboto Light"/>
                          <a:ea typeface="Roboto Light"/>
                          <a:cs typeface="Roboto Light"/>
                          <a:sym typeface="Roboto Light"/>
                        </a:rPr>
                        <a:t>Noisy</a:t>
                      </a:r>
                      <a:endParaRPr sz="1000" i="1">
                        <a:latin typeface="Roboto Light"/>
                        <a:ea typeface="Roboto Light"/>
                        <a:cs typeface="Roboto Light"/>
                        <a:sym typeface="Roboto Light"/>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extLst>
                  <a:ext uri="{0D108BD9-81ED-4DB2-BD59-A6C34878D82A}">
                    <a16:rowId xmlns:a16="http://schemas.microsoft.com/office/drawing/2014/main" val="10002"/>
                  </a:ext>
                </a:extLst>
              </a:tr>
              <a:tr h="279700">
                <a:tc>
                  <a:txBody>
                    <a:bodyPr/>
                    <a:lstStyle/>
                    <a:p>
                      <a:pPr marL="0" lvl="0" indent="0" algn="l" rtl="0">
                        <a:spcBef>
                          <a:spcPts val="0"/>
                        </a:spcBef>
                        <a:spcAft>
                          <a:spcPts val="0"/>
                        </a:spcAft>
                        <a:buNone/>
                      </a:pPr>
                      <a:r>
                        <a:rPr lang="en" sz="1000" i="1">
                          <a:latin typeface="Roboto Light"/>
                          <a:ea typeface="Roboto Light"/>
                          <a:cs typeface="Roboto Light"/>
                          <a:sym typeface="Roboto Light"/>
                        </a:rPr>
                        <a:t>Cat</a:t>
                      </a:r>
                      <a:endParaRPr sz="1000" i="1">
                        <a:latin typeface="Roboto Light"/>
                        <a:ea typeface="Roboto Light"/>
                        <a:cs typeface="Roboto Light"/>
                        <a:sym typeface="Roboto Light"/>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tc>
                  <a:txBody>
                    <a:bodyPr/>
                    <a:lstStyle/>
                    <a:p>
                      <a:pPr marL="0" lvl="0" indent="0" algn="l" rtl="0">
                        <a:spcBef>
                          <a:spcPts val="0"/>
                        </a:spcBef>
                        <a:spcAft>
                          <a:spcPts val="0"/>
                        </a:spcAft>
                        <a:buNone/>
                      </a:pPr>
                      <a:r>
                        <a:rPr lang="en" sz="1000" i="1">
                          <a:latin typeface="Roboto Light"/>
                          <a:ea typeface="Roboto Light"/>
                          <a:cs typeface="Roboto Light"/>
                          <a:sym typeface="Roboto Light"/>
                        </a:rPr>
                        <a:t>Spider web</a:t>
                      </a:r>
                      <a:endParaRPr sz="1000" i="1">
                        <a:latin typeface="Roboto Light"/>
                        <a:ea typeface="Roboto Light"/>
                        <a:cs typeface="Roboto Light"/>
                        <a:sym typeface="Roboto Light"/>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tc>
                  <a:txBody>
                    <a:bodyPr/>
                    <a:lstStyle/>
                    <a:p>
                      <a:pPr marL="0" lvl="0" indent="0" algn="l" rtl="0">
                        <a:spcBef>
                          <a:spcPts val="0"/>
                        </a:spcBef>
                        <a:spcAft>
                          <a:spcPts val="0"/>
                        </a:spcAft>
                        <a:buNone/>
                      </a:pPr>
                      <a:r>
                        <a:rPr lang="en" sz="1000" i="1">
                          <a:latin typeface="Roboto Light"/>
                          <a:ea typeface="Roboto Light"/>
                          <a:cs typeface="Roboto Light"/>
                          <a:sym typeface="Roboto Light"/>
                        </a:rPr>
                        <a:t>Outlier</a:t>
                      </a:r>
                      <a:endParaRPr sz="1000" i="1">
                        <a:latin typeface="Roboto Light"/>
                        <a:ea typeface="Roboto Light"/>
                        <a:cs typeface="Roboto Light"/>
                        <a:sym typeface="Roboto Light"/>
                      </a:endParaRPr>
                    </a:p>
                  </a:txBody>
                  <a:tcPr marL="91425" marR="91425" marT="91425" marB="91425" anchor="ctr">
                    <a:lnL w="9525" cap="flat" cmpd="sng">
                      <a:solidFill>
                        <a:srgbClr val="737373"/>
                      </a:solidFill>
                      <a:prstDash val="solid"/>
                      <a:round/>
                      <a:headEnd type="none" w="sm" len="sm"/>
                      <a:tailEnd type="none" w="sm" len="sm"/>
                    </a:lnL>
                    <a:lnR w="9525" cap="flat" cmpd="sng">
                      <a:solidFill>
                        <a:srgbClr val="737373"/>
                      </a:solidFill>
                      <a:prstDash val="solid"/>
                      <a:round/>
                      <a:headEnd type="none" w="sm" len="sm"/>
                      <a:tailEnd type="none" w="sm" len="sm"/>
                    </a:lnR>
                    <a:lnT w="9525" cap="flat" cmpd="sng">
                      <a:solidFill>
                        <a:srgbClr val="737373"/>
                      </a:solidFill>
                      <a:prstDash val="solid"/>
                      <a:round/>
                      <a:headEnd type="none" w="sm" len="sm"/>
                      <a:tailEnd type="none" w="sm" len="sm"/>
                    </a:lnT>
                    <a:lnB w="9525" cap="flat" cmpd="sng">
                      <a:solidFill>
                        <a:srgbClr val="737373"/>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457" name="Google Shape;457;p28"/>
          <p:cNvSpPr txBox="1">
            <a:spLocks noGrp="1"/>
          </p:cNvSpPr>
          <p:nvPr>
            <p:ph type="body" idx="4294967295"/>
          </p:nvPr>
        </p:nvSpPr>
        <p:spPr>
          <a:xfrm>
            <a:off x="3551400" y="928925"/>
            <a:ext cx="5415600" cy="778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dk2"/>
              </a:buClr>
              <a:buSzPts val="1400"/>
              <a:buChar char="➔"/>
            </a:pPr>
            <a:r>
              <a:rPr lang="en" sz="1200" b="1">
                <a:solidFill>
                  <a:schemeClr val="dk2"/>
                </a:solidFill>
              </a:rPr>
              <a:t>For each model: Prof’s label </a:t>
            </a:r>
            <a:r>
              <a:rPr lang="en" sz="1200" b="1" i="1">
                <a:solidFill>
                  <a:schemeClr val="dk2"/>
                </a:solidFill>
              </a:rPr>
              <a:t>vs.</a:t>
            </a:r>
            <a:r>
              <a:rPr lang="en" sz="1200" b="1">
                <a:solidFill>
                  <a:schemeClr val="dk2"/>
                </a:solidFill>
              </a:rPr>
              <a:t> Model’s prediction</a:t>
            </a:r>
            <a:br>
              <a:rPr lang="en" sz="1200" b="1">
                <a:solidFill>
                  <a:schemeClr val="dk2"/>
                </a:solidFill>
              </a:rPr>
            </a:br>
            <a:r>
              <a:rPr lang="en" sz="1100">
                <a:solidFill>
                  <a:schemeClr val="dk2"/>
                </a:solidFill>
                <a:latin typeface="Roboto Light"/>
                <a:ea typeface="Roboto Light"/>
                <a:cs typeface="Roboto Light"/>
                <a:sym typeface="Roboto Light"/>
              </a:rPr>
              <a:t>“Accurate” ⇒ Prof’s label == Model's prediction</a:t>
            </a:r>
            <a:br>
              <a:rPr lang="en" sz="1100">
                <a:solidFill>
                  <a:schemeClr val="dk2"/>
                </a:solidFill>
                <a:latin typeface="Roboto Light"/>
                <a:ea typeface="Roboto Light"/>
                <a:cs typeface="Roboto Light"/>
                <a:sym typeface="Roboto Light"/>
              </a:rPr>
            </a:br>
            <a:r>
              <a:rPr lang="en" sz="1100">
                <a:solidFill>
                  <a:schemeClr val="dk2"/>
                </a:solidFill>
                <a:latin typeface="Roboto Light"/>
                <a:ea typeface="Roboto Light"/>
                <a:cs typeface="Roboto Light"/>
                <a:sym typeface="Roboto Light"/>
              </a:rPr>
              <a:t>“Noisy”      ⇒ Prof’s label ≠ Model's prediction, </a:t>
            </a:r>
            <a:r>
              <a:rPr lang="en" sz="1100" i="1">
                <a:solidFill>
                  <a:schemeClr val="dk2"/>
                </a:solidFill>
                <a:latin typeface="Roboto Medium"/>
                <a:ea typeface="Roboto Medium"/>
                <a:cs typeface="Roboto Medium"/>
                <a:sym typeface="Roboto Medium"/>
              </a:rPr>
              <a:t>BUT </a:t>
            </a:r>
            <a:r>
              <a:rPr lang="en" sz="1100">
                <a:solidFill>
                  <a:schemeClr val="dk2"/>
                </a:solidFill>
                <a:latin typeface="Roboto Light"/>
                <a:ea typeface="Roboto Light"/>
                <a:cs typeface="Roboto Light"/>
                <a:sym typeface="Roboto Light"/>
              </a:rPr>
              <a:t>in the 10 labels</a:t>
            </a:r>
            <a:br>
              <a:rPr lang="en" sz="1100">
                <a:solidFill>
                  <a:schemeClr val="dk2"/>
                </a:solidFill>
                <a:latin typeface="Roboto Light"/>
                <a:ea typeface="Roboto Light"/>
                <a:cs typeface="Roboto Light"/>
                <a:sym typeface="Roboto Light"/>
              </a:rPr>
            </a:br>
            <a:r>
              <a:rPr lang="en" sz="1100">
                <a:solidFill>
                  <a:schemeClr val="dk2"/>
                </a:solidFill>
                <a:latin typeface="Roboto Light"/>
                <a:ea typeface="Roboto Light"/>
                <a:cs typeface="Roboto Light"/>
                <a:sym typeface="Roboto Light"/>
              </a:rPr>
              <a:t>“Outlier”    ⇒ Prof’s label ≠ Model's prediction, </a:t>
            </a:r>
            <a:r>
              <a:rPr lang="en" sz="1100" i="1">
                <a:solidFill>
                  <a:schemeClr val="dk2"/>
                </a:solidFill>
                <a:latin typeface="Roboto Medium"/>
                <a:ea typeface="Roboto Medium"/>
                <a:cs typeface="Roboto Medium"/>
                <a:sym typeface="Roboto Medium"/>
              </a:rPr>
              <a:t>NOT </a:t>
            </a:r>
            <a:r>
              <a:rPr lang="en" sz="1100">
                <a:solidFill>
                  <a:schemeClr val="dk2"/>
                </a:solidFill>
                <a:latin typeface="Roboto Light"/>
                <a:ea typeface="Roboto Light"/>
                <a:cs typeface="Roboto Light"/>
                <a:sym typeface="Roboto Light"/>
              </a:rPr>
              <a:t>in the 10 labels</a:t>
            </a:r>
            <a:endParaRPr sz="1100">
              <a:solidFill>
                <a:schemeClr val="dk2"/>
              </a:solidFill>
              <a:latin typeface="Roboto Light"/>
              <a:ea typeface="Roboto Light"/>
              <a:cs typeface="Roboto Light"/>
              <a:sym typeface="Roboto Light"/>
            </a:endParaRPr>
          </a:p>
        </p:txBody>
      </p:sp>
      <p:grpSp>
        <p:nvGrpSpPr>
          <p:cNvPr id="458" name="Google Shape;458;p28"/>
          <p:cNvGrpSpPr/>
          <p:nvPr/>
        </p:nvGrpSpPr>
        <p:grpSpPr>
          <a:xfrm>
            <a:off x="4069398" y="3430573"/>
            <a:ext cx="3761138" cy="1278022"/>
            <a:chOff x="4069450" y="3506800"/>
            <a:chExt cx="4333108" cy="1472375"/>
          </a:xfrm>
        </p:grpSpPr>
        <p:pic>
          <p:nvPicPr>
            <p:cNvPr id="459" name="Google Shape;459;p28"/>
            <p:cNvPicPr preferRelativeResize="0"/>
            <p:nvPr/>
          </p:nvPicPr>
          <p:blipFill>
            <a:blip r:embed="rId3">
              <a:alphaModFix/>
            </a:blip>
            <a:stretch>
              <a:fillRect/>
            </a:stretch>
          </p:blipFill>
          <p:spPr>
            <a:xfrm>
              <a:off x="4069450" y="3506800"/>
              <a:ext cx="1418674" cy="1448743"/>
            </a:xfrm>
            <a:prstGeom prst="rect">
              <a:avLst/>
            </a:prstGeom>
            <a:noFill/>
            <a:ln>
              <a:noFill/>
            </a:ln>
          </p:spPr>
        </p:pic>
        <p:pic>
          <p:nvPicPr>
            <p:cNvPr id="460" name="Google Shape;460;p28"/>
            <p:cNvPicPr preferRelativeResize="0"/>
            <p:nvPr/>
          </p:nvPicPr>
          <p:blipFill>
            <a:blip r:embed="rId4">
              <a:alphaModFix/>
            </a:blip>
            <a:stretch>
              <a:fillRect/>
            </a:stretch>
          </p:blipFill>
          <p:spPr>
            <a:xfrm>
              <a:off x="5477009" y="3506800"/>
              <a:ext cx="1473397" cy="1448743"/>
            </a:xfrm>
            <a:prstGeom prst="rect">
              <a:avLst/>
            </a:prstGeom>
            <a:noFill/>
            <a:ln>
              <a:noFill/>
            </a:ln>
          </p:spPr>
        </p:pic>
        <p:pic>
          <p:nvPicPr>
            <p:cNvPr id="461" name="Google Shape;461;p28"/>
            <p:cNvPicPr preferRelativeResize="0"/>
            <p:nvPr/>
          </p:nvPicPr>
          <p:blipFill>
            <a:blip r:embed="rId5">
              <a:alphaModFix/>
            </a:blip>
            <a:stretch>
              <a:fillRect/>
            </a:stretch>
          </p:blipFill>
          <p:spPr>
            <a:xfrm>
              <a:off x="6900138" y="3506800"/>
              <a:ext cx="1502420" cy="1472375"/>
            </a:xfrm>
            <a:prstGeom prst="rect">
              <a:avLst/>
            </a:prstGeom>
            <a:noFill/>
            <a:ln>
              <a:noFill/>
            </a:ln>
          </p:spPr>
        </p:pic>
      </p:grpSp>
      <p:sp>
        <p:nvSpPr>
          <p:cNvPr id="462" name="Google Shape;462;p28"/>
          <p:cNvSpPr/>
          <p:nvPr/>
        </p:nvSpPr>
        <p:spPr>
          <a:xfrm>
            <a:off x="7919350" y="2049750"/>
            <a:ext cx="116400" cy="1234500"/>
          </a:xfrm>
          <a:prstGeom prst="leftBracket">
            <a:avLst>
              <a:gd name="adj" fmla="val 128114"/>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dk2"/>
              </a:solidFill>
              <a:latin typeface="Roboto"/>
              <a:ea typeface="Roboto"/>
              <a:cs typeface="Roboto"/>
              <a:sym typeface="Roboto"/>
            </a:endParaRPr>
          </a:p>
        </p:txBody>
      </p:sp>
      <p:sp>
        <p:nvSpPr>
          <p:cNvPr id="463" name="Google Shape;463;p28"/>
          <p:cNvSpPr txBox="1"/>
          <p:nvPr/>
        </p:nvSpPr>
        <p:spPr>
          <a:xfrm>
            <a:off x="7972225" y="1880950"/>
            <a:ext cx="981600" cy="18471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200"/>
              </a:spcAft>
              <a:buNone/>
            </a:pPr>
            <a:r>
              <a:rPr lang="en" sz="900" i="1">
                <a:solidFill>
                  <a:schemeClr val="dk2"/>
                </a:solidFill>
                <a:latin typeface="Roboto Medium"/>
                <a:ea typeface="Roboto Medium"/>
                <a:cs typeface="Roboto Medium"/>
                <a:sym typeface="Roboto Medium"/>
              </a:rPr>
              <a:t>0: Cat</a:t>
            </a:r>
            <a:br>
              <a:rPr lang="en" sz="900" i="1">
                <a:solidFill>
                  <a:schemeClr val="dk2"/>
                </a:solidFill>
                <a:latin typeface="Roboto Light"/>
                <a:ea typeface="Roboto Light"/>
                <a:cs typeface="Roboto Light"/>
                <a:sym typeface="Roboto Light"/>
              </a:rPr>
            </a:br>
            <a:r>
              <a:rPr lang="en" sz="900" i="1">
                <a:solidFill>
                  <a:schemeClr val="dk2"/>
                </a:solidFill>
                <a:latin typeface="Roboto Light"/>
                <a:ea typeface="Roboto Light"/>
                <a:cs typeface="Roboto Light"/>
                <a:sym typeface="Roboto Light"/>
              </a:rPr>
              <a:t>1: Lynx</a:t>
            </a:r>
            <a:br>
              <a:rPr lang="en" sz="900" i="1">
                <a:solidFill>
                  <a:schemeClr val="dk2"/>
                </a:solidFill>
                <a:latin typeface="Roboto Light"/>
                <a:ea typeface="Roboto Light"/>
                <a:cs typeface="Roboto Light"/>
                <a:sym typeface="Roboto Light"/>
              </a:rPr>
            </a:br>
            <a:r>
              <a:rPr lang="en" sz="900" i="1">
                <a:solidFill>
                  <a:schemeClr val="dk2"/>
                </a:solidFill>
                <a:latin typeface="Roboto Light"/>
                <a:ea typeface="Roboto Light"/>
                <a:cs typeface="Roboto Light"/>
                <a:sym typeface="Roboto Light"/>
              </a:rPr>
              <a:t>2: Wolf</a:t>
            </a:r>
            <a:br>
              <a:rPr lang="en" sz="900" i="1">
                <a:solidFill>
                  <a:schemeClr val="dk2"/>
                </a:solidFill>
                <a:latin typeface="Roboto Light"/>
                <a:ea typeface="Roboto Light"/>
                <a:cs typeface="Roboto Light"/>
                <a:sym typeface="Roboto Light"/>
              </a:rPr>
            </a:br>
            <a:r>
              <a:rPr lang="en" sz="900" i="1">
                <a:solidFill>
                  <a:schemeClr val="dk2"/>
                </a:solidFill>
                <a:latin typeface="Roboto Light"/>
                <a:ea typeface="Roboto Light"/>
                <a:cs typeface="Roboto Light"/>
                <a:sym typeface="Roboto Light"/>
              </a:rPr>
              <a:t>3: Coyote</a:t>
            </a:r>
            <a:br>
              <a:rPr lang="en" sz="900" i="1">
                <a:solidFill>
                  <a:schemeClr val="dk2"/>
                </a:solidFill>
                <a:latin typeface="Roboto Light"/>
                <a:ea typeface="Roboto Light"/>
                <a:cs typeface="Roboto Light"/>
                <a:sym typeface="Roboto Light"/>
              </a:rPr>
            </a:br>
            <a:r>
              <a:rPr lang="en" sz="900" i="1">
                <a:solidFill>
                  <a:schemeClr val="dk2"/>
                </a:solidFill>
                <a:latin typeface="Roboto Light"/>
                <a:ea typeface="Roboto Light"/>
                <a:cs typeface="Roboto Light"/>
                <a:sym typeface="Roboto Light"/>
              </a:rPr>
              <a:t>4: Cheetah</a:t>
            </a:r>
            <a:br>
              <a:rPr lang="en" sz="900" i="1">
                <a:solidFill>
                  <a:schemeClr val="dk2"/>
                </a:solidFill>
                <a:latin typeface="Roboto Light"/>
                <a:ea typeface="Roboto Light"/>
                <a:cs typeface="Roboto Light"/>
                <a:sym typeface="Roboto Light"/>
              </a:rPr>
            </a:br>
            <a:r>
              <a:rPr lang="en" sz="900" i="1">
                <a:solidFill>
                  <a:schemeClr val="dk2"/>
                </a:solidFill>
                <a:latin typeface="Roboto Light"/>
                <a:ea typeface="Roboto Light"/>
                <a:cs typeface="Roboto Light"/>
                <a:sym typeface="Roboto Light"/>
              </a:rPr>
              <a:t>5: Jaguar</a:t>
            </a:r>
            <a:br>
              <a:rPr lang="en" sz="900" i="1">
                <a:solidFill>
                  <a:schemeClr val="dk2"/>
                </a:solidFill>
                <a:latin typeface="Roboto Light"/>
                <a:ea typeface="Roboto Light"/>
                <a:cs typeface="Roboto Light"/>
                <a:sym typeface="Roboto Light"/>
              </a:rPr>
            </a:br>
            <a:r>
              <a:rPr lang="en" sz="900" i="1">
                <a:solidFill>
                  <a:schemeClr val="dk2"/>
                </a:solidFill>
                <a:latin typeface="Roboto Medium"/>
                <a:ea typeface="Roboto Medium"/>
                <a:cs typeface="Roboto Medium"/>
                <a:sym typeface="Roboto Medium"/>
              </a:rPr>
              <a:t>6: Chimpanzee</a:t>
            </a:r>
            <a:br>
              <a:rPr lang="en" sz="900" i="1">
                <a:solidFill>
                  <a:schemeClr val="dk2"/>
                </a:solidFill>
                <a:latin typeface="Roboto Light"/>
                <a:ea typeface="Roboto Light"/>
                <a:cs typeface="Roboto Light"/>
                <a:sym typeface="Roboto Light"/>
              </a:rPr>
            </a:br>
            <a:r>
              <a:rPr lang="en" sz="900" i="1">
                <a:solidFill>
                  <a:schemeClr val="dk2"/>
                </a:solidFill>
                <a:latin typeface="Roboto Light"/>
                <a:ea typeface="Roboto Light"/>
                <a:cs typeface="Roboto Light"/>
                <a:sym typeface="Roboto Light"/>
              </a:rPr>
              <a:t>7: Orangutan</a:t>
            </a:r>
            <a:br>
              <a:rPr lang="en" sz="900" i="1">
                <a:solidFill>
                  <a:schemeClr val="dk2"/>
                </a:solidFill>
                <a:latin typeface="Roboto Light"/>
                <a:ea typeface="Roboto Light"/>
                <a:cs typeface="Roboto Light"/>
                <a:sym typeface="Roboto Light"/>
              </a:rPr>
            </a:br>
            <a:r>
              <a:rPr lang="en" sz="900" i="1">
                <a:solidFill>
                  <a:schemeClr val="dk2"/>
                </a:solidFill>
                <a:latin typeface="Roboto Light"/>
                <a:ea typeface="Roboto Light"/>
                <a:cs typeface="Roboto Light"/>
                <a:sym typeface="Roboto Light"/>
              </a:rPr>
              <a:t>8: Hamster</a:t>
            </a:r>
            <a:br>
              <a:rPr lang="en" sz="900" i="1">
                <a:solidFill>
                  <a:schemeClr val="dk2"/>
                </a:solidFill>
                <a:latin typeface="Roboto Light"/>
                <a:ea typeface="Roboto Light"/>
                <a:cs typeface="Roboto Light"/>
                <a:sym typeface="Roboto Light"/>
              </a:rPr>
            </a:br>
            <a:r>
              <a:rPr lang="en" sz="900" i="1">
                <a:solidFill>
                  <a:schemeClr val="dk2"/>
                </a:solidFill>
                <a:latin typeface="Roboto Light"/>
                <a:ea typeface="Roboto Light"/>
                <a:cs typeface="Roboto Light"/>
                <a:sym typeface="Roboto Light"/>
              </a:rPr>
              <a:t>9: Guinea Pig</a:t>
            </a:r>
            <a:br>
              <a:rPr lang="en" sz="900" i="1">
                <a:solidFill>
                  <a:schemeClr val="dk2"/>
                </a:solidFill>
                <a:latin typeface="Roboto Light"/>
                <a:ea typeface="Roboto Light"/>
                <a:cs typeface="Roboto Light"/>
                <a:sym typeface="Roboto Light"/>
              </a:rPr>
            </a:br>
            <a:br>
              <a:rPr lang="en" sz="900" i="1">
                <a:solidFill>
                  <a:schemeClr val="dk2"/>
                </a:solidFill>
                <a:latin typeface="Roboto Light"/>
                <a:ea typeface="Roboto Light"/>
                <a:cs typeface="Roboto Light"/>
                <a:sym typeface="Roboto Light"/>
              </a:rPr>
            </a:br>
            <a:r>
              <a:rPr lang="en" sz="900" i="1">
                <a:solidFill>
                  <a:schemeClr val="dk2"/>
                </a:solidFill>
                <a:latin typeface="Roboto Light"/>
                <a:ea typeface="Roboto Light"/>
                <a:cs typeface="Roboto Light"/>
                <a:sym typeface="Roboto Light"/>
              </a:rPr>
              <a:t>Spider web ???</a:t>
            </a:r>
            <a:endParaRPr sz="900" i="1">
              <a:solidFill>
                <a:schemeClr val="dk2"/>
              </a:solidFill>
              <a:latin typeface="Roboto Light"/>
              <a:ea typeface="Roboto Light"/>
              <a:cs typeface="Roboto Light"/>
              <a:sym typeface="Roboto Light"/>
            </a:endParaRPr>
          </a:p>
        </p:txBody>
      </p:sp>
      <p:sp>
        <p:nvSpPr>
          <p:cNvPr id="464" name="Google Shape;464;p28"/>
          <p:cNvSpPr txBox="1"/>
          <p:nvPr/>
        </p:nvSpPr>
        <p:spPr>
          <a:xfrm>
            <a:off x="4918493" y="4636546"/>
            <a:ext cx="2079000" cy="2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Three images from the given “Cat” category,</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but with different predictions of the model</a:t>
            </a:r>
            <a:endParaRPr sz="700" b="1">
              <a:solidFill>
                <a:schemeClr val="dk2"/>
              </a:solidFill>
              <a:latin typeface="Roboto"/>
              <a:ea typeface="Roboto"/>
              <a:cs typeface="Roboto"/>
              <a:sym typeface="Roboto"/>
            </a:endParaRPr>
          </a:p>
        </p:txBody>
      </p:sp>
      <p:cxnSp>
        <p:nvCxnSpPr>
          <p:cNvPr id="465" name="Google Shape;465;p28"/>
          <p:cNvCxnSpPr/>
          <p:nvPr/>
        </p:nvCxnSpPr>
        <p:spPr>
          <a:xfrm>
            <a:off x="451023" y="1986963"/>
            <a:ext cx="0" cy="1213800"/>
          </a:xfrm>
          <a:prstGeom prst="straightConnector1">
            <a:avLst/>
          </a:prstGeom>
          <a:noFill/>
          <a:ln w="9525" cap="flat" cmpd="sng">
            <a:solidFill>
              <a:schemeClr val="dk2"/>
            </a:solidFill>
            <a:prstDash val="solid"/>
            <a:round/>
            <a:headEnd type="none" w="med" len="med"/>
            <a:tailEnd type="triangle" w="med" len="med"/>
          </a:ln>
        </p:spPr>
      </p:cxnSp>
      <p:sp>
        <p:nvSpPr>
          <p:cNvPr id="466" name="Google Shape;466;p28"/>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467" name="Google Shape;467;p28"/>
          <p:cNvGrpSpPr/>
          <p:nvPr/>
        </p:nvGrpSpPr>
        <p:grpSpPr>
          <a:xfrm rot="2700000">
            <a:off x="413143" y="1315510"/>
            <a:ext cx="1941479" cy="1941479"/>
            <a:chOff x="3203958" y="1258050"/>
            <a:chExt cx="2547000" cy="2547000"/>
          </a:xfrm>
        </p:grpSpPr>
        <p:sp>
          <p:nvSpPr>
            <p:cNvPr id="468" name="Google Shape;468;p28"/>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69" name="Google Shape;469;p28"/>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470" name="Google Shape;470;p28"/>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cxnSp>
        <p:nvCxnSpPr>
          <p:cNvPr id="471" name="Google Shape;471;p28"/>
          <p:cNvCxnSpPr>
            <a:stCxn id="472" idx="0"/>
            <a:endCxn id="468" idx="0"/>
          </p:cNvCxnSpPr>
          <p:nvPr/>
        </p:nvCxnSpPr>
        <p:spPr>
          <a:xfrm rot="10800000" flipH="1">
            <a:off x="2542623" y="2286337"/>
            <a:ext cx="600" cy="11370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473" name="Google Shape;473;p28"/>
          <p:cNvGrpSpPr/>
          <p:nvPr/>
        </p:nvGrpSpPr>
        <p:grpSpPr>
          <a:xfrm rot="2700000">
            <a:off x="413142" y="2452598"/>
            <a:ext cx="1941479" cy="1941479"/>
            <a:chOff x="5123977" y="1258050"/>
            <a:chExt cx="2547000" cy="2547000"/>
          </a:xfrm>
        </p:grpSpPr>
        <p:sp>
          <p:nvSpPr>
            <p:cNvPr id="472" name="Google Shape;472;p28"/>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74" name="Google Shape;474;p28"/>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475" name="Google Shape;475;p28"/>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grpSp>
        <p:nvGrpSpPr>
          <p:cNvPr id="476" name="Google Shape;476;p28"/>
          <p:cNvGrpSpPr/>
          <p:nvPr/>
        </p:nvGrpSpPr>
        <p:grpSpPr>
          <a:xfrm rot="2700000">
            <a:off x="413144" y="887252"/>
            <a:ext cx="1941479" cy="1941479"/>
            <a:chOff x="1293736" y="1258050"/>
            <a:chExt cx="2547000" cy="2547000"/>
          </a:xfrm>
        </p:grpSpPr>
        <p:sp>
          <p:nvSpPr>
            <p:cNvPr id="477" name="Google Shape;477;p28"/>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478" name="Google Shape;478;p28"/>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479" name="Google Shape;479;p28"/>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grpSp>
      <p:sp>
        <p:nvSpPr>
          <p:cNvPr id="480" name="Google Shape;480;p28"/>
          <p:cNvSpPr txBox="1"/>
          <p:nvPr/>
        </p:nvSpPr>
        <p:spPr>
          <a:xfrm>
            <a:off x="632228" y="2434261"/>
            <a:ext cx="19434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Removing Duplicate Images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3 Pre-trained Models Selection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c. Prof’s label vs. Model’s prediction</a:t>
            </a:r>
            <a:endParaRPr sz="700" b="1">
              <a:solidFill>
                <a:schemeClr val="dk2"/>
              </a:solidFill>
              <a:latin typeface="Roboto"/>
              <a:ea typeface="Roboto"/>
              <a:cs typeface="Roboto"/>
              <a:sym typeface="Roboto"/>
            </a:endParaRPr>
          </a:p>
        </p:txBody>
      </p:sp>
      <p:sp>
        <p:nvSpPr>
          <p:cNvPr id="481" name="Google Shape;481;p28"/>
          <p:cNvSpPr/>
          <p:nvPr/>
        </p:nvSpPr>
        <p:spPr>
          <a:xfrm>
            <a:off x="167025" y="1384225"/>
            <a:ext cx="2408600" cy="6884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2" name="Google Shape;482;p28"/>
          <p:cNvSpPr/>
          <p:nvPr/>
        </p:nvSpPr>
        <p:spPr>
          <a:xfrm>
            <a:off x="167025" y="3204950"/>
            <a:ext cx="2375975" cy="6660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483" name="Google Shape;483;p28"/>
          <p:cNvSpPr txBox="1"/>
          <p:nvPr/>
        </p:nvSpPr>
        <p:spPr>
          <a:xfrm rot="5400000">
            <a:off x="2383650" y="264737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sp>
        <p:nvSpPr>
          <p:cNvPr id="484" name="Google Shape;484;p28"/>
          <p:cNvSpPr/>
          <p:nvPr/>
        </p:nvSpPr>
        <p:spPr>
          <a:xfrm rot="5400000">
            <a:off x="1874188" y="2680613"/>
            <a:ext cx="1844725" cy="510100"/>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2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Handling the Challenges with Pre-trained Models — Hard Voting</a:t>
            </a:r>
            <a:endParaRPr/>
          </a:p>
        </p:txBody>
      </p:sp>
      <p:sp>
        <p:nvSpPr>
          <p:cNvPr id="490" name="Google Shape;490;p29"/>
          <p:cNvSpPr txBox="1"/>
          <p:nvPr/>
        </p:nvSpPr>
        <p:spPr>
          <a:xfrm>
            <a:off x="3000721" y="2892771"/>
            <a:ext cx="201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sp>
        <p:nvSpPr>
          <p:cNvPr id="491" name="Google Shape;491;p29"/>
          <p:cNvSpPr/>
          <p:nvPr/>
        </p:nvSpPr>
        <p:spPr>
          <a:xfrm>
            <a:off x="3761397" y="859632"/>
            <a:ext cx="722400" cy="3069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Regnet</a:t>
            </a:r>
            <a:endParaRPr sz="700">
              <a:solidFill>
                <a:schemeClr val="dk2"/>
              </a:solidFill>
              <a:latin typeface="Roboto"/>
              <a:ea typeface="Roboto"/>
              <a:cs typeface="Roboto"/>
              <a:sym typeface="Roboto"/>
            </a:endParaRPr>
          </a:p>
        </p:txBody>
      </p:sp>
      <p:sp>
        <p:nvSpPr>
          <p:cNvPr id="492" name="Google Shape;492;p29"/>
          <p:cNvSpPr/>
          <p:nvPr/>
        </p:nvSpPr>
        <p:spPr>
          <a:xfrm>
            <a:off x="5722340" y="859632"/>
            <a:ext cx="722400" cy="3069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Vit</a:t>
            </a:r>
            <a:endParaRPr sz="700">
              <a:solidFill>
                <a:schemeClr val="dk2"/>
              </a:solidFill>
              <a:latin typeface="Roboto"/>
              <a:ea typeface="Roboto"/>
              <a:cs typeface="Roboto"/>
              <a:sym typeface="Roboto"/>
            </a:endParaRPr>
          </a:p>
        </p:txBody>
      </p:sp>
      <p:sp>
        <p:nvSpPr>
          <p:cNvPr id="493" name="Google Shape;493;p29"/>
          <p:cNvSpPr/>
          <p:nvPr/>
        </p:nvSpPr>
        <p:spPr>
          <a:xfrm>
            <a:off x="7683282" y="859632"/>
            <a:ext cx="722400" cy="3069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EfficientNet</a:t>
            </a:r>
            <a:endParaRPr sz="700">
              <a:solidFill>
                <a:schemeClr val="dk2"/>
              </a:solidFill>
              <a:latin typeface="Roboto"/>
              <a:ea typeface="Roboto"/>
              <a:cs typeface="Roboto"/>
              <a:sym typeface="Roboto"/>
            </a:endParaRPr>
          </a:p>
        </p:txBody>
      </p:sp>
      <p:grpSp>
        <p:nvGrpSpPr>
          <p:cNvPr id="494" name="Google Shape;494;p29"/>
          <p:cNvGrpSpPr/>
          <p:nvPr/>
        </p:nvGrpSpPr>
        <p:grpSpPr>
          <a:xfrm>
            <a:off x="3202500" y="1507833"/>
            <a:ext cx="1839757" cy="244030"/>
            <a:chOff x="3545150" y="1843700"/>
            <a:chExt cx="2069934" cy="233700"/>
          </a:xfrm>
        </p:grpSpPr>
        <p:sp>
          <p:nvSpPr>
            <p:cNvPr id="495" name="Google Shape;495;p29"/>
            <p:cNvSpPr/>
            <p:nvPr/>
          </p:nvSpPr>
          <p:spPr>
            <a:xfrm>
              <a:off x="3545150" y="1843700"/>
              <a:ext cx="647100" cy="2337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Accurate</a:t>
              </a:r>
              <a:endParaRPr sz="700">
                <a:solidFill>
                  <a:schemeClr val="dk2"/>
                </a:solidFill>
                <a:latin typeface="Roboto"/>
                <a:ea typeface="Roboto"/>
                <a:cs typeface="Roboto"/>
                <a:sym typeface="Roboto"/>
              </a:endParaRPr>
            </a:p>
          </p:txBody>
        </p:sp>
        <p:sp>
          <p:nvSpPr>
            <p:cNvPr id="496" name="Google Shape;496;p29"/>
            <p:cNvSpPr/>
            <p:nvPr/>
          </p:nvSpPr>
          <p:spPr>
            <a:xfrm>
              <a:off x="4256567" y="1843700"/>
              <a:ext cx="647100" cy="2337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Noisy</a:t>
              </a:r>
              <a:endParaRPr sz="700">
                <a:solidFill>
                  <a:schemeClr val="dk2"/>
                </a:solidFill>
                <a:latin typeface="Roboto"/>
                <a:ea typeface="Roboto"/>
                <a:cs typeface="Roboto"/>
                <a:sym typeface="Roboto"/>
              </a:endParaRPr>
            </a:p>
          </p:txBody>
        </p:sp>
        <p:sp>
          <p:nvSpPr>
            <p:cNvPr id="497" name="Google Shape;497;p29"/>
            <p:cNvSpPr/>
            <p:nvPr/>
          </p:nvSpPr>
          <p:spPr>
            <a:xfrm>
              <a:off x="4967984" y="1843700"/>
              <a:ext cx="647100" cy="2337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Outlier</a:t>
              </a:r>
              <a:endParaRPr sz="700">
                <a:solidFill>
                  <a:schemeClr val="dk2"/>
                </a:solidFill>
                <a:latin typeface="Roboto"/>
                <a:ea typeface="Roboto"/>
                <a:cs typeface="Roboto"/>
                <a:sym typeface="Roboto"/>
              </a:endParaRPr>
            </a:p>
          </p:txBody>
        </p:sp>
      </p:grpSp>
      <p:grpSp>
        <p:nvGrpSpPr>
          <p:cNvPr id="498" name="Google Shape;498;p29"/>
          <p:cNvGrpSpPr/>
          <p:nvPr/>
        </p:nvGrpSpPr>
        <p:grpSpPr>
          <a:xfrm>
            <a:off x="5163441" y="1486506"/>
            <a:ext cx="1839757" cy="244030"/>
            <a:chOff x="3545150" y="1843700"/>
            <a:chExt cx="2069934" cy="233700"/>
          </a:xfrm>
        </p:grpSpPr>
        <p:sp>
          <p:nvSpPr>
            <p:cNvPr id="499" name="Google Shape;499;p29"/>
            <p:cNvSpPr/>
            <p:nvPr/>
          </p:nvSpPr>
          <p:spPr>
            <a:xfrm>
              <a:off x="3545150" y="1843700"/>
              <a:ext cx="647100" cy="2337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Accurate</a:t>
              </a:r>
              <a:endParaRPr sz="700">
                <a:solidFill>
                  <a:schemeClr val="dk2"/>
                </a:solidFill>
                <a:latin typeface="Roboto"/>
                <a:ea typeface="Roboto"/>
                <a:cs typeface="Roboto"/>
                <a:sym typeface="Roboto"/>
              </a:endParaRPr>
            </a:p>
          </p:txBody>
        </p:sp>
        <p:sp>
          <p:nvSpPr>
            <p:cNvPr id="500" name="Google Shape;500;p29"/>
            <p:cNvSpPr/>
            <p:nvPr/>
          </p:nvSpPr>
          <p:spPr>
            <a:xfrm>
              <a:off x="4256567" y="1843700"/>
              <a:ext cx="647100" cy="2337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Noisy</a:t>
              </a:r>
              <a:endParaRPr sz="700">
                <a:solidFill>
                  <a:schemeClr val="dk2"/>
                </a:solidFill>
                <a:latin typeface="Roboto"/>
                <a:ea typeface="Roboto"/>
                <a:cs typeface="Roboto"/>
                <a:sym typeface="Roboto"/>
              </a:endParaRPr>
            </a:p>
          </p:txBody>
        </p:sp>
        <p:sp>
          <p:nvSpPr>
            <p:cNvPr id="501" name="Google Shape;501;p29"/>
            <p:cNvSpPr/>
            <p:nvPr/>
          </p:nvSpPr>
          <p:spPr>
            <a:xfrm>
              <a:off x="4967984" y="1843700"/>
              <a:ext cx="647100" cy="2337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Outlier</a:t>
              </a:r>
              <a:endParaRPr sz="700">
                <a:solidFill>
                  <a:schemeClr val="dk2"/>
                </a:solidFill>
                <a:latin typeface="Roboto"/>
                <a:ea typeface="Roboto"/>
                <a:cs typeface="Roboto"/>
                <a:sym typeface="Roboto"/>
              </a:endParaRPr>
            </a:p>
          </p:txBody>
        </p:sp>
      </p:grpSp>
      <p:grpSp>
        <p:nvGrpSpPr>
          <p:cNvPr id="502" name="Google Shape;502;p29"/>
          <p:cNvGrpSpPr/>
          <p:nvPr/>
        </p:nvGrpSpPr>
        <p:grpSpPr>
          <a:xfrm>
            <a:off x="7124382" y="1486506"/>
            <a:ext cx="1839757" cy="244030"/>
            <a:chOff x="3545150" y="1843700"/>
            <a:chExt cx="2069934" cy="233700"/>
          </a:xfrm>
        </p:grpSpPr>
        <p:sp>
          <p:nvSpPr>
            <p:cNvPr id="503" name="Google Shape;503;p29"/>
            <p:cNvSpPr/>
            <p:nvPr/>
          </p:nvSpPr>
          <p:spPr>
            <a:xfrm>
              <a:off x="3545150" y="1843700"/>
              <a:ext cx="647100" cy="2337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Accurate</a:t>
              </a:r>
              <a:endParaRPr sz="700">
                <a:solidFill>
                  <a:schemeClr val="dk2"/>
                </a:solidFill>
                <a:latin typeface="Roboto"/>
                <a:ea typeface="Roboto"/>
                <a:cs typeface="Roboto"/>
                <a:sym typeface="Roboto"/>
              </a:endParaRPr>
            </a:p>
          </p:txBody>
        </p:sp>
        <p:sp>
          <p:nvSpPr>
            <p:cNvPr id="504" name="Google Shape;504;p29"/>
            <p:cNvSpPr/>
            <p:nvPr/>
          </p:nvSpPr>
          <p:spPr>
            <a:xfrm>
              <a:off x="4256567" y="1843700"/>
              <a:ext cx="647100" cy="2337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Noisy</a:t>
              </a:r>
              <a:endParaRPr sz="700">
                <a:solidFill>
                  <a:schemeClr val="dk2"/>
                </a:solidFill>
                <a:latin typeface="Roboto"/>
                <a:ea typeface="Roboto"/>
                <a:cs typeface="Roboto"/>
                <a:sym typeface="Roboto"/>
              </a:endParaRPr>
            </a:p>
          </p:txBody>
        </p:sp>
        <p:sp>
          <p:nvSpPr>
            <p:cNvPr id="505" name="Google Shape;505;p29"/>
            <p:cNvSpPr/>
            <p:nvPr/>
          </p:nvSpPr>
          <p:spPr>
            <a:xfrm>
              <a:off x="4967984" y="1843700"/>
              <a:ext cx="647100" cy="2337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700">
                  <a:solidFill>
                    <a:schemeClr val="dk2"/>
                  </a:solidFill>
                  <a:latin typeface="Roboto"/>
                  <a:ea typeface="Roboto"/>
                  <a:cs typeface="Roboto"/>
                  <a:sym typeface="Roboto"/>
                </a:rPr>
                <a:t>Outlier</a:t>
              </a:r>
              <a:endParaRPr sz="700">
                <a:solidFill>
                  <a:schemeClr val="dk2"/>
                </a:solidFill>
                <a:latin typeface="Roboto"/>
                <a:ea typeface="Roboto"/>
                <a:cs typeface="Roboto"/>
                <a:sym typeface="Roboto"/>
              </a:endParaRPr>
            </a:p>
          </p:txBody>
        </p:sp>
      </p:grpSp>
      <p:cxnSp>
        <p:nvCxnSpPr>
          <p:cNvPr id="506" name="Google Shape;506;p29"/>
          <p:cNvCxnSpPr>
            <a:stCxn id="491" idx="2"/>
            <a:endCxn id="495" idx="0"/>
          </p:cNvCxnSpPr>
          <p:nvPr/>
        </p:nvCxnSpPr>
        <p:spPr>
          <a:xfrm flipH="1">
            <a:off x="3490197" y="1166532"/>
            <a:ext cx="632400" cy="341400"/>
          </a:xfrm>
          <a:prstGeom prst="straightConnector1">
            <a:avLst/>
          </a:prstGeom>
          <a:noFill/>
          <a:ln w="9525" cap="flat" cmpd="sng">
            <a:solidFill>
              <a:schemeClr val="dk2"/>
            </a:solidFill>
            <a:prstDash val="solid"/>
            <a:round/>
            <a:headEnd type="none" w="med" len="med"/>
            <a:tailEnd type="none" w="med" len="med"/>
          </a:ln>
        </p:spPr>
      </p:cxnSp>
      <p:cxnSp>
        <p:nvCxnSpPr>
          <p:cNvPr id="507" name="Google Shape;507;p29"/>
          <p:cNvCxnSpPr>
            <a:stCxn id="491" idx="2"/>
            <a:endCxn id="496" idx="0"/>
          </p:cNvCxnSpPr>
          <p:nvPr/>
        </p:nvCxnSpPr>
        <p:spPr>
          <a:xfrm flipH="1">
            <a:off x="4122297" y="1166532"/>
            <a:ext cx="300" cy="341400"/>
          </a:xfrm>
          <a:prstGeom prst="straightConnector1">
            <a:avLst/>
          </a:prstGeom>
          <a:noFill/>
          <a:ln w="9525" cap="flat" cmpd="sng">
            <a:solidFill>
              <a:schemeClr val="dk2"/>
            </a:solidFill>
            <a:prstDash val="solid"/>
            <a:round/>
            <a:headEnd type="none" w="med" len="med"/>
            <a:tailEnd type="none" w="med" len="med"/>
          </a:ln>
        </p:spPr>
      </p:cxnSp>
      <p:cxnSp>
        <p:nvCxnSpPr>
          <p:cNvPr id="508" name="Google Shape;508;p29"/>
          <p:cNvCxnSpPr>
            <a:stCxn id="491" idx="2"/>
            <a:endCxn id="497" idx="0"/>
          </p:cNvCxnSpPr>
          <p:nvPr/>
        </p:nvCxnSpPr>
        <p:spPr>
          <a:xfrm>
            <a:off x="4122597" y="1166532"/>
            <a:ext cx="632100" cy="341400"/>
          </a:xfrm>
          <a:prstGeom prst="straightConnector1">
            <a:avLst/>
          </a:prstGeom>
          <a:noFill/>
          <a:ln w="9525" cap="flat" cmpd="sng">
            <a:solidFill>
              <a:schemeClr val="dk2"/>
            </a:solidFill>
            <a:prstDash val="solid"/>
            <a:round/>
            <a:headEnd type="none" w="med" len="med"/>
            <a:tailEnd type="none" w="med" len="med"/>
          </a:ln>
        </p:spPr>
      </p:cxnSp>
      <p:cxnSp>
        <p:nvCxnSpPr>
          <p:cNvPr id="509" name="Google Shape;509;p29"/>
          <p:cNvCxnSpPr>
            <a:stCxn id="492" idx="2"/>
            <a:endCxn id="500" idx="0"/>
          </p:cNvCxnSpPr>
          <p:nvPr/>
        </p:nvCxnSpPr>
        <p:spPr>
          <a:xfrm flipH="1">
            <a:off x="6083240" y="1166532"/>
            <a:ext cx="300" cy="320100"/>
          </a:xfrm>
          <a:prstGeom prst="straightConnector1">
            <a:avLst/>
          </a:prstGeom>
          <a:noFill/>
          <a:ln w="9525" cap="flat" cmpd="sng">
            <a:solidFill>
              <a:schemeClr val="dk2"/>
            </a:solidFill>
            <a:prstDash val="solid"/>
            <a:round/>
            <a:headEnd type="none" w="med" len="med"/>
            <a:tailEnd type="none" w="med" len="med"/>
          </a:ln>
        </p:spPr>
      </p:cxnSp>
      <p:cxnSp>
        <p:nvCxnSpPr>
          <p:cNvPr id="510" name="Google Shape;510;p29"/>
          <p:cNvCxnSpPr>
            <a:stCxn id="492" idx="2"/>
            <a:endCxn id="499" idx="0"/>
          </p:cNvCxnSpPr>
          <p:nvPr/>
        </p:nvCxnSpPr>
        <p:spPr>
          <a:xfrm flipH="1">
            <a:off x="5451140" y="1166532"/>
            <a:ext cx="632400" cy="320100"/>
          </a:xfrm>
          <a:prstGeom prst="straightConnector1">
            <a:avLst/>
          </a:prstGeom>
          <a:noFill/>
          <a:ln w="9525" cap="flat" cmpd="sng">
            <a:solidFill>
              <a:schemeClr val="dk2"/>
            </a:solidFill>
            <a:prstDash val="solid"/>
            <a:round/>
            <a:headEnd type="none" w="med" len="med"/>
            <a:tailEnd type="none" w="med" len="med"/>
          </a:ln>
        </p:spPr>
      </p:cxnSp>
      <p:cxnSp>
        <p:nvCxnSpPr>
          <p:cNvPr id="511" name="Google Shape;511;p29"/>
          <p:cNvCxnSpPr>
            <a:stCxn id="492" idx="2"/>
            <a:endCxn id="501" idx="0"/>
          </p:cNvCxnSpPr>
          <p:nvPr/>
        </p:nvCxnSpPr>
        <p:spPr>
          <a:xfrm>
            <a:off x="6083540" y="1166532"/>
            <a:ext cx="632100" cy="320100"/>
          </a:xfrm>
          <a:prstGeom prst="straightConnector1">
            <a:avLst/>
          </a:prstGeom>
          <a:noFill/>
          <a:ln w="9525" cap="flat" cmpd="sng">
            <a:solidFill>
              <a:schemeClr val="dk2"/>
            </a:solidFill>
            <a:prstDash val="solid"/>
            <a:round/>
            <a:headEnd type="none" w="med" len="med"/>
            <a:tailEnd type="none" w="med" len="med"/>
          </a:ln>
        </p:spPr>
      </p:cxnSp>
      <p:cxnSp>
        <p:nvCxnSpPr>
          <p:cNvPr id="512" name="Google Shape;512;p29"/>
          <p:cNvCxnSpPr>
            <a:stCxn id="493" idx="2"/>
            <a:endCxn id="503" idx="0"/>
          </p:cNvCxnSpPr>
          <p:nvPr/>
        </p:nvCxnSpPr>
        <p:spPr>
          <a:xfrm flipH="1">
            <a:off x="7412082" y="1166532"/>
            <a:ext cx="632400" cy="320100"/>
          </a:xfrm>
          <a:prstGeom prst="straightConnector1">
            <a:avLst/>
          </a:prstGeom>
          <a:noFill/>
          <a:ln w="9525" cap="flat" cmpd="sng">
            <a:solidFill>
              <a:schemeClr val="dk2"/>
            </a:solidFill>
            <a:prstDash val="solid"/>
            <a:round/>
            <a:headEnd type="none" w="med" len="med"/>
            <a:tailEnd type="none" w="med" len="med"/>
          </a:ln>
        </p:spPr>
      </p:cxnSp>
      <p:cxnSp>
        <p:nvCxnSpPr>
          <p:cNvPr id="513" name="Google Shape;513;p29"/>
          <p:cNvCxnSpPr>
            <a:stCxn id="493" idx="2"/>
            <a:endCxn id="504" idx="0"/>
          </p:cNvCxnSpPr>
          <p:nvPr/>
        </p:nvCxnSpPr>
        <p:spPr>
          <a:xfrm flipH="1">
            <a:off x="8044182" y="1166532"/>
            <a:ext cx="300" cy="320100"/>
          </a:xfrm>
          <a:prstGeom prst="straightConnector1">
            <a:avLst/>
          </a:prstGeom>
          <a:noFill/>
          <a:ln w="9525" cap="flat" cmpd="sng">
            <a:solidFill>
              <a:schemeClr val="dk2"/>
            </a:solidFill>
            <a:prstDash val="solid"/>
            <a:round/>
            <a:headEnd type="none" w="med" len="med"/>
            <a:tailEnd type="none" w="med" len="med"/>
          </a:ln>
        </p:spPr>
      </p:cxnSp>
      <p:cxnSp>
        <p:nvCxnSpPr>
          <p:cNvPr id="514" name="Google Shape;514;p29"/>
          <p:cNvCxnSpPr>
            <a:stCxn id="493" idx="2"/>
            <a:endCxn id="505" idx="0"/>
          </p:cNvCxnSpPr>
          <p:nvPr/>
        </p:nvCxnSpPr>
        <p:spPr>
          <a:xfrm>
            <a:off x="8044482" y="1166532"/>
            <a:ext cx="632100" cy="320100"/>
          </a:xfrm>
          <a:prstGeom prst="straightConnector1">
            <a:avLst/>
          </a:prstGeom>
          <a:noFill/>
          <a:ln w="9525" cap="flat" cmpd="sng">
            <a:solidFill>
              <a:schemeClr val="dk2"/>
            </a:solidFill>
            <a:prstDash val="solid"/>
            <a:round/>
            <a:headEnd type="none" w="med" len="med"/>
            <a:tailEnd type="none" w="med" len="med"/>
          </a:ln>
        </p:spPr>
      </p:cxnSp>
      <p:sp>
        <p:nvSpPr>
          <p:cNvPr id="515" name="Google Shape;515;p29"/>
          <p:cNvSpPr txBox="1"/>
          <p:nvPr/>
        </p:nvSpPr>
        <p:spPr>
          <a:xfrm>
            <a:off x="3050100" y="1783025"/>
            <a:ext cx="4999800" cy="28245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chemeClr val="dk2"/>
              </a:buClr>
              <a:buSzPts val="1200"/>
              <a:buFont typeface="Roboto"/>
              <a:buChar char="➔"/>
            </a:pPr>
            <a:r>
              <a:rPr lang="en" sz="1000" b="1">
                <a:solidFill>
                  <a:schemeClr val="dk2"/>
                </a:solidFill>
                <a:latin typeface="Roboto"/>
                <a:ea typeface="Roboto"/>
                <a:cs typeface="Roboto"/>
                <a:sym typeface="Roboto"/>
              </a:rPr>
              <a:t>All different: 6 cases (400 images)</a:t>
            </a:r>
            <a:br>
              <a:rPr lang="en" sz="1000" b="1">
                <a:solidFill>
                  <a:schemeClr val="dk2"/>
                </a:solidFill>
                <a:latin typeface="Roboto"/>
                <a:ea typeface="Roboto"/>
                <a:cs typeface="Roboto"/>
                <a:sym typeface="Roboto"/>
              </a:rPr>
            </a:br>
            <a:r>
              <a:rPr lang="en" sz="900">
                <a:solidFill>
                  <a:schemeClr val="dk2"/>
                </a:solidFill>
                <a:latin typeface="Roboto Light"/>
                <a:ea typeface="Roboto Light"/>
                <a:cs typeface="Roboto Light"/>
                <a:sym typeface="Roboto Light"/>
              </a:rPr>
              <a:t>The image itself was considered to be unclear ⇒ Removed all of these cases</a:t>
            </a:r>
            <a:endParaRPr sz="800">
              <a:solidFill>
                <a:schemeClr val="dk2"/>
              </a:solidFill>
              <a:latin typeface="Roboto Light"/>
              <a:ea typeface="Roboto Light"/>
              <a:cs typeface="Roboto Light"/>
              <a:sym typeface="Roboto Light"/>
            </a:endParaRPr>
          </a:p>
          <a:p>
            <a:pPr marL="457200" lvl="0" indent="-304800" algn="l" rtl="0">
              <a:lnSpc>
                <a:spcPct val="150000"/>
              </a:lnSpc>
              <a:spcBef>
                <a:spcPts val="0"/>
              </a:spcBef>
              <a:spcAft>
                <a:spcPts val="0"/>
              </a:spcAft>
              <a:buClr>
                <a:schemeClr val="dk2"/>
              </a:buClr>
              <a:buSzPts val="1200"/>
              <a:buFont typeface="Roboto"/>
              <a:buChar char="➔"/>
            </a:pPr>
            <a:r>
              <a:rPr lang="en" sz="1000" b="1">
                <a:solidFill>
                  <a:schemeClr val="dk2"/>
                </a:solidFill>
                <a:latin typeface="Roboto"/>
                <a:ea typeface="Roboto"/>
                <a:cs typeface="Roboto"/>
                <a:sym typeface="Roboto"/>
              </a:rPr>
              <a:t>≥ 2 models’ marks were “Accurate”: 7 cases (11,425 images)</a:t>
            </a:r>
            <a:br>
              <a:rPr lang="en" sz="1000" b="1">
                <a:solidFill>
                  <a:schemeClr val="dk2"/>
                </a:solidFill>
                <a:latin typeface="Roboto"/>
                <a:ea typeface="Roboto"/>
                <a:cs typeface="Roboto"/>
                <a:sym typeface="Roboto"/>
              </a:rPr>
            </a:br>
            <a:r>
              <a:rPr lang="en" sz="900">
                <a:solidFill>
                  <a:schemeClr val="dk2"/>
                </a:solidFill>
                <a:latin typeface="Roboto Light"/>
                <a:ea typeface="Roboto Light"/>
                <a:cs typeface="Roboto Light"/>
                <a:sym typeface="Roboto Light"/>
              </a:rPr>
              <a:t>Kept the Prof’s label</a:t>
            </a:r>
            <a:endParaRPr sz="800">
              <a:solidFill>
                <a:schemeClr val="dk2"/>
              </a:solidFill>
              <a:latin typeface="Roboto Light"/>
              <a:ea typeface="Roboto Light"/>
              <a:cs typeface="Roboto Light"/>
              <a:sym typeface="Roboto Light"/>
            </a:endParaRPr>
          </a:p>
          <a:p>
            <a:pPr marL="457200" lvl="0" indent="-304800" algn="l" rtl="0">
              <a:lnSpc>
                <a:spcPct val="150000"/>
              </a:lnSpc>
              <a:spcBef>
                <a:spcPts val="0"/>
              </a:spcBef>
              <a:spcAft>
                <a:spcPts val="0"/>
              </a:spcAft>
              <a:buClr>
                <a:schemeClr val="dk2"/>
              </a:buClr>
              <a:buSzPts val="1200"/>
              <a:buFont typeface="Roboto"/>
              <a:buChar char="➔"/>
            </a:pPr>
            <a:r>
              <a:rPr lang="en" sz="1000" b="1">
                <a:solidFill>
                  <a:schemeClr val="dk2"/>
                </a:solidFill>
                <a:latin typeface="Roboto"/>
                <a:ea typeface="Roboto"/>
                <a:cs typeface="Roboto"/>
                <a:sym typeface="Roboto"/>
              </a:rPr>
              <a:t>≥ 2 models’ marks were “Noisy”: 7 cases (8,269 images)</a:t>
            </a:r>
            <a:br>
              <a:rPr lang="en" sz="1000" b="1">
                <a:solidFill>
                  <a:schemeClr val="dk2"/>
                </a:solidFill>
                <a:latin typeface="Roboto"/>
                <a:ea typeface="Roboto"/>
                <a:cs typeface="Roboto"/>
                <a:sym typeface="Roboto"/>
              </a:rPr>
            </a:br>
            <a:r>
              <a:rPr lang="en" sz="900">
                <a:solidFill>
                  <a:schemeClr val="dk2"/>
                </a:solidFill>
                <a:latin typeface="Roboto Light"/>
                <a:ea typeface="Roboto Light"/>
                <a:cs typeface="Roboto Light"/>
                <a:sym typeface="Roboto Light"/>
              </a:rPr>
              <a:t>If the majority had the same predictions ⇒ Kept the majority's label</a:t>
            </a:r>
            <a:br>
              <a:rPr lang="en" sz="900">
                <a:solidFill>
                  <a:schemeClr val="dk2"/>
                </a:solidFill>
                <a:latin typeface="Roboto Light"/>
                <a:ea typeface="Roboto Light"/>
                <a:cs typeface="Roboto Light"/>
                <a:sym typeface="Roboto Light"/>
              </a:rPr>
            </a:br>
            <a:r>
              <a:rPr lang="en" sz="900">
                <a:solidFill>
                  <a:schemeClr val="dk2"/>
                </a:solidFill>
                <a:latin typeface="Roboto Light"/>
                <a:ea typeface="Roboto Light"/>
                <a:cs typeface="Roboto Light"/>
                <a:sym typeface="Roboto Light"/>
              </a:rPr>
              <a:t>If each had a different prediction ⇒ </a:t>
            </a:r>
            <a:r>
              <a:rPr lang="en" sz="900" i="1">
                <a:solidFill>
                  <a:schemeClr val="dk2"/>
                </a:solidFill>
                <a:latin typeface="Roboto Light"/>
                <a:ea typeface="Roboto Light"/>
                <a:cs typeface="Roboto Light"/>
                <a:sym typeface="Roboto Light"/>
              </a:rPr>
              <a:t>Vit &gt; Regnet &gt; EfficientNet</a:t>
            </a:r>
            <a:endParaRPr sz="900" i="1">
              <a:solidFill>
                <a:schemeClr val="dk2"/>
              </a:solidFill>
              <a:latin typeface="Roboto Light"/>
              <a:ea typeface="Roboto Light"/>
              <a:cs typeface="Roboto Light"/>
              <a:sym typeface="Roboto Light"/>
            </a:endParaRPr>
          </a:p>
          <a:p>
            <a:pPr marL="457200" lvl="0" indent="-304800" algn="l" rtl="0">
              <a:lnSpc>
                <a:spcPct val="150000"/>
              </a:lnSpc>
              <a:spcBef>
                <a:spcPts val="0"/>
              </a:spcBef>
              <a:spcAft>
                <a:spcPts val="0"/>
              </a:spcAft>
              <a:buClr>
                <a:schemeClr val="dk2"/>
              </a:buClr>
              <a:buSzPts val="1200"/>
              <a:buFont typeface="Roboto"/>
              <a:buChar char="➔"/>
            </a:pPr>
            <a:r>
              <a:rPr lang="en" sz="1000" b="1">
                <a:solidFill>
                  <a:schemeClr val="dk2"/>
                </a:solidFill>
                <a:latin typeface="Roboto"/>
                <a:ea typeface="Roboto"/>
                <a:cs typeface="Roboto"/>
                <a:sym typeface="Roboto"/>
              </a:rPr>
              <a:t>≥ 2 models’ marks were “Outlier”: 7 cases (11,458 images)</a:t>
            </a:r>
            <a:br>
              <a:rPr lang="en" sz="1000" b="1">
                <a:solidFill>
                  <a:schemeClr val="dk2"/>
                </a:solidFill>
                <a:latin typeface="Roboto"/>
                <a:ea typeface="Roboto"/>
                <a:cs typeface="Roboto"/>
                <a:sym typeface="Roboto"/>
              </a:rPr>
            </a:br>
            <a:r>
              <a:rPr lang="en" sz="900">
                <a:solidFill>
                  <a:schemeClr val="dk2"/>
                </a:solidFill>
                <a:latin typeface="Roboto Light"/>
                <a:ea typeface="Roboto Light"/>
                <a:cs typeface="Roboto Light"/>
                <a:sym typeface="Roboto Light"/>
              </a:rPr>
              <a:t>Checked the 2nd prediction of each model</a:t>
            </a:r>
            <a:br>
              <a:rPr lang="en" sz="900">
                <a:solidFill>
                  <a:schemeClr val="dk2"/>
                </a:solidFill>
                <a:latin typeface="Roboto Light"/>
                <a:ea typeface="Roboto Light"/>
                <a:cs typeface="Roboto Light"/>
                <a:sym typeface="Roboto Light"/>
              </a:rPr>
            </a:br>
            <a:r>
              <a:rPr lang="en" sz="800">
                <a:solidFill>
                  <a:schemeClr val="dk2"/>
                </a:solidFill>
                <a:latin typeface="Roboto Light"/>
                <a:ea typeface="Roboto Light"/>
                <a:cs typeface="Roboto Light"/>
                <a:sym typeface="Roboto Light"/>
              </a:rPr>
              <a:t> - Prof’s label == 2nd Model's prediction ⇒ “Accurate” (1,122 images)</a:t>
            </a:r>
            <a:br>
              <a:rPr lang="en" sz="800">
                <a:solidFill>
                  <a:schemeClr val="dk2"/>
                </a:solidFill>
                <a:latin typeface="Roboto Light"/>
                <a:ea typeface="Roboto Light"/>
                <a:cs typeface="Roboto Light"/>
                <a:sym typeface="Roboto Light"/>
              </a:rPr>
            </a:br>
            <a:r>
              <a:rPr lang="en" sz="800">
                <a:solidFill>
                  <a:schemeClr val="dk2"/>
                </a:solidFill>
                <a:latin typeface="Roboto Light"/>
                <a:ea typeface="Roboto Light"/>
                <a:cs typeface="Roboto Light"/>
                <a:sym typeface="Roboto Light"/>
              </a:rPr>
              <a:t> - Prof’s label ≠ 2nd Model's prediction, </a:t>
            </a:r>
            <a:r>
              <a:rPr lang="en" sz="800" i="1">
                <a:solidFill>
                  <a:schemeClr val="dk2"/>
                </a:solidFill>
                <a:latin typeface="Roboto Medium"/>
                <a:ea typeface="Roboto Medium"/>
                <a:cs typeface="Roboto Medium"/>
                <a:sym typeface="Roboto Medium"/>
              </a:rPr>
              <a:t>BUT </a:t>
            </a:r>
            <a:r>
              <a:rPr lang="en" sz="800">
                <a:solidFill>
                  <a:schemeClr val="dk2"/>
                </a:solidFill>
                <a:latin typeface="Roboto Light"/>
                <a:ea typeface="Roboto Light"/>
                <a:cs typeface="Roboto Light"/>
                <a:sym typeface="Roboto Light"/>
              </a:rPr>
              <a:t>in the 10 labels ⇒ “Noisy” (1,600 images)</a:t>
            </a:r>
            <a:br>
              <a:rPr lang="en" sz="800">
                <a:solidFill>
                  <a:schemeClr val="dk2"/>
                </a:solidFill>
                <a:latin typeface="Roboto Light"/>
                <a:ea typeface="Roboto Light"/>
                <a:cs typeface="Roboto Light"/>
                <a:sym typeface="Roboto Light"/>
              </a:rPr>
            </a:br>
            <a:r>
              <a:rPr lang="en" sz="800">
                <a:solidFill>
                  <a:schemeClr val="dk2"/>
                </a:solidFill>
                <a:latin typeface="Roboto Light"/>
                <a:ea typeface="Roboto Light"/>
                <a:cs typeface="Roboto Light"/>
                <a:sym typeface="Roboto Light"/>
              </a:rPr>
              <a:t> - Prof’s label ≠ 2nd Model's prediction, </a:t>
            </a:r>
            <a:r>
              <a:rPr lang="en" sz="800" i="1">
                <a:solidFill>
                  <a:schemeClr val="dk2"/>
                </a:solidFill>
                <a:latin typeface="Roboto Medium"/>
                <a:ea typeface="Roboto Medium"/>
                <a:cs typeface="Roboto Medium"/>
                <a:sym typeface="Roboto Medium"/>
              </a:rPr>
              <a:t>NOT </a:t>
            </a:r>
            <a:r>
              <a:rPr lang="en" sz="800">
                <a:solidFill>
                  <a:schemeClr val="dk2"/>
                </a:solidFill>
                <a:latin typeface="Roboto Light"/>
                <a:ea typeface="Roboto Light"/>
                <a:cs typeface="Roboto Light"/>
                <a:sym typeface="Roboto Light"/>
              </a:rPr>
              <a:t>in the 10 labels ⇒ real “Outlier” (removed)</a:t>
            </a:r>
            <a:endParaRPr sz="800"/>
          </a:p>
        </p:txBody>
      </p:sp>
      <p:pic>
        <p:nvPicPr>
          <p:cNvPr id="516" name="Google Shape;516;p29"/>
          <p:cNvPicPr preferRelativeResize="0"/>
          <p:nvPr/>
        </p:nvPicPr>
        <p:blipFill>
          <a:blip r:embed="rId3">
            <a:alphaModFix/>
          </a:blip>
          <a:stretch>
            <a:fillRect/>
          </a:stretch>
        </p:blipFill>
        <p:spPr>
          <a:xfrm>
            <a:off x="7135849" y="3879375"/>
            <a:ext cx="1839749" cy="1029985"/>
          </a:xfrm>
          <a:prstGeom prst="rect">
            <a:avLst/>
          </a:prstGeom>
          <a:noFill/>
          <a:ln>
            <a:noFill/>
          </a:ln>
        </p:spPr>
      </p:pic>
      <p:sp>
        <p:nvSpPr>
          <p:cNvPr id="517" name="Google Shape;517;p29"/>
          <p:cNvSpPr txBox="1"/>
          <p:nvPr/>
        </p:nvSpPr>
        <p:spPr>
          <a:xfrm>
            <a:off x="6555725" y="4821425"/>
            <a:ext cx="3000000" cy="292500"/>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1600"/>
              </a:spcAft>
              <a:buNone/>
            </a:pPr>
            <a:r>
              <a:rPr lang="en" sz="700">
                <a:solidFill>
                  <a:schemeClr val="dk2"/>
                </a:solidFill>
                <a:latin typeface="Roboto"/>
                <a:ea typeface="Roboto"/>
                <a:cs typeface="Roboto"/>
                <a:sym typeface="Roboto"/>
              </a:rPr>
              <a:t>Top 3 labels predicted by the model</a:t>
            </a:r>
            <a:endParaRPr sz="700">
              <a:solidFill>
                <a:schemeClr val="dk2"/>
              </a:solidFill>
              <a:latin typeface="Roboto"/>
              <a:ea typeface="Roboto"/>
              <a:cs typeface="Roboto"/>
              <a:sym typeface="Roboto"/>
            </a:endParaRPr>
          </a:p>
        </p:txBody>
      </p:sp>
      <p:sp>
        <p:nvSpPr>
          <p:cNvPr id="518" name="Google Shape;518;p29"/>
          <p:cNvSpPr/>
          <p:nvPr/>
        </p:nvSpPr>
        <p:spPr>
          <a:xfrm>
            <a:off x="6927961" y="1033932"/>
            <a:ext cx="272100" cy="263100"/>
          </a:xfrm>
          <a:prstGeom prst="mathMultiply">
            <a:avLst>
              <a:gd name="adj1" fmla="val 23520"/>
            </a:avLst>
          </a:prstGeom>
          <a:noFill/>
          <a:ln w="9525" cap="flat" cmpd="sng">
            <a:solidFill>
              <a:srgbClr val="3E98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19" name="Google Shape;519;p29"/>
          <p:cNvSpPr/>
          <p:nvPr/>
        </p:nvSpPr>
        <p:spPr>
          <a:xfrm>
            <a:off x="4967018" y="1033932"/>
            <a:ext cx="272100" cy="263100"/>
          </a:xfrm>
          <a:prstGeom prst="mathMultiply">
            <a:avLst>
              <a:gd name="adj1" fmla="val 23520"/>
            </a:avLst>
          </a:prstGeom>
          <a:noFill/>
          <a:ln w="9525" cap="flat" cmpd="sng">
            <a:solidFill>
              <a:srgbClr val="3E98D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20" name="Google Shape;520;p29"/>
          <p:cNvSpPr txBox="1"/>
          <p:nvPr/>
        </p:nvSpPr>
        <p:spPr>
          <a:xfrm>
            <a:off x="7504850" y="2148600"/>
            <a:ext cx="964200" cy="2925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200"/>
              </a:spcAft>
              <a:buNone/>
            </a:pPr>
            <a:r>
              <a:rPr lang="en" sz="700">
                <a:solidFill>
                  <a:schemeClr val="dk2"/>
                </a:solidFill>
                <a:latin typeface="Roboto Light"/>
                <a:ea typeface="Roboto Light"/>
                <a:cs typeface="Roboto Light"/>
                <a:sym typeface="Roboto Light"/>
              </a:rPr>
              <a:t>(A, N, O) * 6</a:t>
            </a:r>
            <a:endParaRPr sz="1200"/>
          </a:p>
        </p:txBody>
      </p:sp>
      <p:sp>
        <p:nvSpPr>
          <p:cNvPr id="521" name="Google Shape;521;p29"/>
          <p:cNvSpPr txBox="1"/>
          <p:nvPr/>
        </p:nvSpPr>
        <p:spPr>
          <a:xfrm>
            <a:off x="7504850" y="2415008"/>
            <a:ext cx="964200" cy="54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700">
                <a:solidFill>
                  <a:schemeClr val="dk2"/>
                </a:solidFill>
                <a:latin typeface="Roboto Light"/>
                <a:ea typeface="Roboto Light"/>
                <a:cs typeface="Roboto Light"/>
                <a:sym typeface="Roboto Light"/>
              </a:rPr>
              <a:t>(A, A, O) * 3</a:t>
            </a:r>
            <a:br>
              <a:rPr lang="en" sz="700">
                <a:solidFill>
                  <a:schemeClr val="dk2"/>
                </a:solidFill>
                <a:latin typeface="Roboto Light"/>
                <a:ea typeface="Roboto Light"/>
                <a:cs typeface="Roboto Light"/>
                <a:sym typeface="Roboto Light"/>
              </a:rPr>
            </a:br>
            <a:r>
              <a:rPr lang="en" sz="700">
                <a:solidFill>
                  <a:schemeClr val="dk2"/>
                </a:solidFill>
                <a:latin typeface="Roboto Light"/>
                <a:ea typeface="Roboto Light"/>
                <a:cs typeface="Roboto Light"/>
                <a:sym typeface="Roboto Light"/>
              </a:rPr>
              <a:t>(A, A, N) * 3</a:t>
            </a:r>
            <a:br>
              <a:rPr lang="en" sz="700">
                <a:solidFill>
                  <a:schemeClr val="dk2"/>
                </a:solidFill>
                <a:latin typeface="Roboto Light"/>
                <a:ea typeface="Roboto Light"/>
                <a:cs typeface="Roboto Light"/>
                <a:sym typeface="Roboto Light"/>
              </a:rPr>
            </a:br>
            <a:r>
              <a:rPr lang="en" sz="700">
                <a:solidFill>
                  <a:schemeClr val="dk2"/>
                </a:solidFill>
                <a:latin typeface="Roboto Light"/>
                <a:ea typeface="Roboto Light"/>
                <a:cs typeface="Roboto Light"/>
                <a:sym typeface="Roboto Light"/>
              </a:rPr>
              <a:t>(A, A, A) * 1</a:t>
            </a:r>
            <a:endParaRPr sz="700">
              <a:solidFill>
                <a:schemeClr val="dk2"/>
              </a:solidFill>
              <a:latin typeface="Roboto Light"/>
              <a:ea typeface="Roboto Light"/>
              <a:cs typeface="Roboto Light"/>
              <a:sym typeface="Roboto Light"/>
            </a:endParaRPr>
          </a:p>
        </p:txBody>
      </p:sp>
      <p:sp>
        <p:nvSpPr>
          <p:cNvPr id="522" name="Google Shape;522;p29"/>
          <p:cNvSpPr txBox="1"/>
          <p:nvPr/>
        </p:nvSpPr>
        <p:spPr>
          <a:xfrm>
            <a:off x="7504850" y="2888417"/>
            <a:ext cx="964200" cy="54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700">
                <a:solidFill>
                  <a:schemeClr val="dk2"/>
                </a:solidFill>
                <a:latin typeface="Roboto Light"/>
                <a:ea typeface="Roboto Light"/>
                <a:cs typeface="Roboto Light"/>
                <a:sym typeface="Roboto Light"/>
              </a:rPr>
              <a:t>(N, N, O) * 3</a:t>
            </a:r>
            <a:br>
              <a:rPr lang="en" sz="700">
                <a:solidFill>
                  <a:schemeClr val="dk2"/>
                </a:solidFill>
                <a:latin typeface="Roboto Light"/>
                <a:ea typeface="Roboto Light"/>
                <a:cs typeface="Roboto Light"/>
                <a:sym typeface="Roboto Light"/>
              </a:rPr>
            </a:br>
            <a:r>
              <a:rPr lang="en" sz="700">
                <a:solidFill>
                  <a:schemeClr val="dk2"/>
                </a:solidFill>
                <a:latin typeface="Roboto Light"/>
                <a:ea typeface="Roboto Light"/>
                <a:cs typeface="Roboto Light"/>
                <a:sym typeface="Roboto Light"/>
              </a:rPr>
              <a:t>(N, N, A) * 3</a:t>
            </a:r>
            <a:br>
              <a:rPr lang="en" sz="700">
                <a:solidFill>
                  <a:schemeClr val="dk2"/>
                </a:solidFill>
                <a:latin typeface="Roboto Light"/>
                <a:ea typeface="Roboto Light"/>
                <a:cs typeface="Roboto Light"/>
                <a:sym typeface="Roboto Light"/>
              </a:rPr>
            </a:br>
            <a:r>
              <a:rPr lang="en" sz="700">
                <a:solidFill>
                  <a:schemeClr val="dk2"/>
                </a:solidFill>
                <a:latin typeface="Roboto Light"/>
                <a:ea typeface="Roboto Light"/>
                <a:cs typeface="Roboto Light"/>
                <a:sym typeface="Roboto Light"/>
              </a:rPr>
              <a:t>(N, N, N) * 1</a:t>
            </a:r>
            <a:endParaRPr sz="700">
              <a:solidFill>
                <a:schemeClr val="dk2"/>
              </a:solidFill>
              <a:latin typeface="Roboto Light"/>
              <a:ea typeface="Roboto Light"/>
              <a:cs typeface="Roboto Light"/>
              <a:sym typeface="Roboto Light"/>
            </a:endParaRPr>
          </a:p>
        </p:txBody>
      </p:sp>
      <p:sp>
        <p:nvSpPr>
          <p:cNvPr id="523" name="Google Shape;523;p29"/>
          <p:cNvSpPr txBox="1"/>
          <p:nvPr/>
        </p:nvSpPr>
        <p:spPr>
          <a:xfrm>
            <a:off x="7504850" y="3361825"/>
            <a:ext cx="964200" cy="54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700">
                <a:solidFill>
                  <a:schemeClr val="dk2"/>
                </a:solidFill>
                <a:latin typeface="Roboto Light"/>
                <a:ea typeface="Roboto Light"/>
                <a:cs typeface="Roboto Light"/>
                <a:sym typeface="Roboto Light"/>
              </a:rPr>
              <a:t>(O, O, A) * 3</a:t>
            </a:r>
            <a:br>
              <a:rPr lang="en" sz="700">
                <a:solidFill>
                  <a:schemeClr val="dk2"/>
                </a:solidFill>
                <a:latin typeface="Roboto Light"/>
                <a:ea typeface="Roboto Light"/>
                <a:cs typeface="Roboto Light"/>
                <a:sym typeface="Roboto Light"/>
              </a:rPr>
            </a:br>
            <a:r>
              <a:rPr lang="en" sz="700">
                <a:solidFill>
                  <a:schemeClr val="dk2"/>
                </a:solidFill>
                <a:latin typeface="Roboto Light"/>
                <a:ea typeface="Roboto Light"/>
                <a:cs typeface="Roboto Light"/>
                <a:sym typeface="Roboto Light"/>
              </a:rPr>
              <a:t>(O, O, N) * 3</a:t>
            </a:r>
            <a:br>
              <a:rPr lang="en" sz="700">
                <a:solidFill>
                  <a:schemeClr val="dk2"/>
                </a:solidFill>
                <a:latin typeface="Roboto Light"/>
                <a:ea typeface="Roboto Light"/>
                <a:cs typeface="Roboto Light"/>
                <a:sym typeface="Roboto Light"/>
              </a:rPr>
            </a:br>
            <a:r>
              <a:rPr lang="en" sz="700">
                <a:solidFill>
                  <a:schemeClr val="dk2"/>
                </a:solidFill>
                <a:latin typeface="Roboto Light"/>
                <a:ea typeface="Roboto Light"/>
                <a:cs typeface="Roboto Light"/>
                <a:sym typeface="Roboto Light"/>
              </a:rPr>
              <a:t>(O, O, O) * 1</a:t>
            </a:r>
            <a:endParaRPr sz="700">
              <a:solidFill>
                <a:schemeClr val="dk2"/>
              </a:solidFill>
              <a:latin typeface="Roboto Light"/>
              <a:ea typeface="Roboto Light"/>
              <a:cs typeface="Roboto Light"/>
              <a:sym typeface="Roboto Light"/>
            </a:endParaRPr>
          </a:p>
        </p:txBody>
      </p:sp>
      <p:cxnSp>
        <p:nvCxnSpPr>
          <p:cNvPr id="524" name="Google Shape;524;p29"/>
          <p:cNvCxnSpPr/>
          <p:nvPr/>
        </p:nvCxnSpPr>
        <p:spPr>
          <a:xfrm>
            <a:off x="451023" y="1986963"/>
            <a:ext cx="0" cy="1213800"/>
          </a:xfrm>
          <a:prstGeom prst="straightConnector1">
            <a:avLst/>
          </a:prstGeom>
          <a:noFill/>
          <a:ln w="9525" cap="flat" cmpd="sng">
            <a:solidFill>
              <a:schemeClr val="dk2"/>
            </a:solidFill>
            <a:prstDash val="solid"/>
            <a:round/>
            <a:headEnd type="none" w="med" len="med"/>
            <a:tailEnd type="triangle" w="med" len="med"/>
          </a:ln>
        </p:spPr>
      </p:cxnSp>
      <p:sp>
        <p:nvSpPr>
          <p:cNvPr id="525" name="Google Shape;525;p29"/>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526" name="Google Shape;526;p29"/>
          <p:cNvGrpSpPr/>
          <p:nvPr/>
        </p:nvGrpSpPr>
        <p:grpSpPr>
          <a:xfrm rot="2700000">
            <a:off x="413143" y="1315510"/>
            <a:ext cx="1941479" cy="1941479"/>
            <a:chOff x="3203958" y="1258050"/>
            <a:chExt cx="2547000" cy="2547000"/>
          </a:xfrm>
        </p:grpSpPr>
        <p:sp>
          <p:nvSpPr>
            <p:cNvPr id="527" name="Google Shape;527;p29"/>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28" name="Google Shape;528;p29"/>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529" name="Google Shape;529;p29"/>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cxnSp>
        <p:nvCxnSpPr>
          <p:cNvPr id="530" name="Google Shape;530;p29"/>
          <p:cNvCxnSpPr>
            <a:stCxn id="531" idx="0"/>
            <a:endCxn id="527" idx="0"/>
          </p:cNvCxnSpPr>
          <p:nvPr/>
        </p:nvCxnSpPr>
        <p:spPr>
          <a:xfrm rot="10800000" flipH="1">
            <a:off x="2542623" y="2286337"/>
            <a:ext cx="600" cy="11370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532" name="Google Shape;532;p29"/>
          <p:cNvGrpSpPr/>
          <p:nvPr/>
        </p:nvGrpSpPr>
        <p:grpSpPr>
          <a:xfrm rot="2700000">
            <a:off x="413142" y="2452598"/>
            <a:ext cx="1941479" cy="1941479"/>
            <a:chOff x="5123977" y="1258050"/>
            <a:chExt cx="2547000" cy="2547000"/>
          </a:xfrm>
        </p:grpSpPr>
        <p:sp>
          <p:nvSpPr>
            <p:cNvPr id="531" name="Google Shape;531;p29"/>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33" name="Google Shape;533;p29"/>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534" name="Google Shape;534;p29"/>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grpSp>
        <p:nvGrpSpPr>
          <p:cNvPr id="535" name="Google Shape;535;p29"/>
          <p:cNvGrpSpPr/>
          <p:nvPr/>
        </p:nvGrpSpPr>
        <p:grpSpPr>
          <a:xfrm rot="2700000">
            <a:off x="413144" y="887252"/>
            <a:ext cx="1941479" cy="1941479"/>
            <a:chOff x="1293736" y="1258050"/>
            <a:chExt cx="2547000" cy="2547000"/>
          </a:xfrm>
        </p:grpSpPr>
        <p:sp>
          <p:nvSpPr>
            <p:cNvPr id="536" name="Google Shape;536;p29"/>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37" name="Google Shape;537;p29"/>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538" name="Google Shape;538;p29"/>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grpSp>
      <p:sp>
        <p:nvSpPr>
          <p:cNvPr id="539" name="Google Shape;539;p29"/>
          <p:cNvSpPr txBox="1"/>
          <p:nvPr/>
        </p:nvSpPr>
        <p:spPr>
          <a:xfrm>
            <a:off x="632228" y="2434261"/>
            <a:ext cx="19434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Removing Duplicate Images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3 Pre-trained Models Selection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c. Prof’s label vs. Model’s prediction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d. Hard Voting</a:t>
            </a:r>
            <a:endParaRPr sz="700" b="1">
              <a:solidFill>
                <a:schemeClr val="dk2"/>
              </a:solidFill>
              <a:latin typeface="Roboto"/>
              <a:ea typeface="Roboto"/>
              <a:cs typeface="Roboto"/>
              <a:sym typeface="Roboto"/>
            </a:endParaRPr>
          </a:p>
        </p:txBody>
      </p:sp>
      <p:sp>
        <p:nvSpPr>
          <p:cNvPr id="540" name="Google Shape;540;p29"/>
          <p:cNvSpPr/>
          <p:nvPr/>
        </p:nvSpPr>
        <p:spPr>
          <a:xfrm>
            <a:off x="167025" y="1384225"/>
            <a:ext cx="2408600" cy="6884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1" name="Google Shape;541;p29"/>
          <p:cNvSpPr/>
          <p:nvPr/>
        </p:nvSpPr>
        <p:spPr>
          <a:xfrm>
            <a:off x="167025" y="3204950"/>
            <a:ext cx="2375975" cy="6660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42" name="Google Shape;542;p29"/>
          <p:cNvSpPr txBox="1"/>
          <p:nvPr/>
        </p:nvSpPr>
        <p:spPr>
          <a:xfrm rot="5400000">
            <a:off x="2383650" y="264737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sp>
        <p:nvSpPr>
          <p:cNvPr id="543" name="Google Shape;543;p29"/>
          <p:cNvSpPr/>
          <p:nvPr/>
        </p:nvSpPr>
        <p:spPr>
          <a:xfrm rot="5400000">
            <a:off x="1874188" y="2680613"/>
            <a:ext cx="1844725" cy="510100"/>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3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Accuracy and Enhancement Checking with the Validation Set</a:t>
            </a:r>
            <a:endParaRPr/>
          </a:p>
        </p:txBody>
      </p:sp>
      <p:sp>
        <p:nvSpPr>
          <p:cNvPr id="549" name="Google Shape;549;p30"/>
          <p:cNvSpPr txBox="1">
            <a:spLocks noGrp="1"/>
          </p:cNvSpPr>
          <p:nvPr>
            <p:ph type="body" idx="4294967295"/>
          </p:nvPr>
        </p:nvSpPr>
        <p:spPr>
          <a:xfrm>
            <a:off x="3507425" y="2451200"/>
            <a:ext cx="5520000" cy="7788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dk2"/>
              </a:buClr>
              <a:buSzPts val="1400"/>
              <a:buChar char="➔"/>
            </a:pPr>
            <a:r>
              <a:rPr lang="en" sz="1200" b="1">
                <a:solidFill>
                  <a:schemeClr val="dk2"/>
                </a:solidFill>
              </a:rPr>
              <a:t>Accuracy checking using the base code given by Prof. Song</a:t>
            </a:r>
            <a:endParaRPr sz="1200" b="1">
              <a:solidFill>
                <a:schemeClr val="dk2"/>
              </a:solidFill>
            </a:endParaRPr>
          </a:p>
          <a:p>
            <a:pPr marL="457200" lvl="0" indent="-304800" algn="l" rtl="0">
              <a:spcBef>
                <a:spcPts val="0"/>
              </a:spcBef>
              <a:spcAft>
                <a:spcPts val="0"/>
              </a:spcAft>
              <a:buClr>
                <a:schemeClr val="dk2"/>
              </a:buClr>
              <a:buSzPts val="1200"/>
              <a:buChar char="➔"/>
            </a:pPr>
            <a:r>
              <a:rPr lang="en" sz="1200" b="1">
                <a:solidFill>
                  <a:schemeClr val="dk2"/>
                </a:solidFill>
              </a:rPr>
              <a:t>Repeat until the accuracy is improved</a:t>
            </a:r>
            <a:endParaRPr sz="1200" b="1">
              <a:solidFill>
                <a:schemeClr val="dk2"/>
              </a:solidFill>
            </a:endParaRPr>
          </a:p>
        </p:txBody>
      </p:sp>
      <p:cxnSp>
        <p:nvCxnSpPr>
          <p:cNvPr id="550" name="Google Shape;550;p30"/>
          <p:cNvCxnSpPr/>
          <p:nvPr/>
        </p:nvCxnSpPr>
        <p:spPr>
          <a:xfrm>
            <a:off x="451023" y="1986963"/>
            <a:ext cx="0" cy="1213800"/>
          </a:xfrm>
          <a:prstGeom prst="straightConnector1">
            <a:avLst/>
          </a:prstGeom>
          <a:noFill/>
          <a:ln w="9525" cap="flat" cmpd="sng">
            <a:solidFill>
              <a:schemeClr val="dk2"/>
            </a:solidFill>
            <a:prstDash val="solid"/>
            <a:round/>
            <a:headEnd type="none" w="med" len="med"/>
            <a:tailEnd type="triangle" w="med" len="med"/>
          </a:ln>
        </p:spPr>
      </p:cxnSp>
      <p:grpSp>
        <p:nvGrpSpPr>
          <p:cNvPr id="551" name="Google Shape;551;p30"/>
          <p:cNvGrpSpPr/>
          <p:nvPr/>
        </p:nvGrpSpPr>
        <p:grpSpPr>
          <a:xfrm rot="2700000">
            <a:off x="413143" y="1315510"/>
            <a:ext cx="1941479" cy="1941479"/>
            <a:chOff x="3203958" y="1258050"/>
            <a:chExt cx="2547000" cy="2547000"/>
          </a:xfrm>
        </p:grpSpPr>
        <p:sp>
          <p:nvSpPr>
            <p:cNvPr id="552" name="Google Shape;552;p30"/>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53" name="Google Shape;553;p30"/>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554" name="Google Shape;554;p3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cxnSp>
        <p:nvCxnSpPr>
          <p:cNvPr id="555" name="Google Shape;555;p30"/>
          <p:cNvCxnSpPr>
            <a:stCxn id="556" idx="0"/>
            <a:endCxn id="552" idx="0"/>
          </p:cNvCxnSpPr>
          <p:nvPr/>
        </p:nvCxnSpPr>
        <p:spPr>
          <a:xfrm rot="10800000" flipH="1">
            <a:off x="2542623" y="2286337"/>
            <a:ext cx="600" cy="11370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557" name="Google Shape;557;p30"/>
          <p:cNvGrpSpPr/>
          <p:nvPr/>
        </p:nvGrpSpPr>
        <p:grpSpPr>
          <a:xfrm rot="2700000">
            <a:off x="413142" y="2452598"/>
            <a:ext cx="1941479" cy="1941479"/>
            <a:chOff x="5123977" y="1258050"/>
            <a:chExt cx="2547000" cy="2547000"/>
          </a:xfrm>
        </p:grpSpPr>
        <p:sp>
          <p:nvSpPr>
            <p:cNvPr id="556" name="Google Shape;556;p30"/>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58" name="Google Shape;558;p30"/>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559" name="Google Shape;559;p3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grpSp>
        <p:nvGrpSpPr>
          <p:cNvPr id="560" name="Google Shape;560;p30"/>
          <p:cNvGrpSpPr/>
          <p:nvPr/>
        </p:nvGrpSpPr>
        <p:grpSpPr>
          <a:xfrm rot="2700000">
            <a:off x="413144" y="887252"/>
            <a:ext cx="1941479" cy="1941479"/>
            <a:chOff x="1293736" y="1258050"/>
            <a:chExt cx="2547000" cy="2547000"/>
          </a:xfrm>
        </p:grpSpPr>
        <p:sp>
          <p:nvSpPr>
            <p:cNvPr id="561" name="Google Shape;561;p30"/>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62" name="Google Shape;562;p30"/>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563" name="Google Shape;563;p3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grpSp>
      <p:sp>
        <p:nvSpPr>
          <p:cNvPr id="564" name="Google Shape;564;p30"/>
          <p:cNvSpPr txBox="1"/>
          <p:nvPr/>
        </p:nvSpPr>
        <p:spPr>
          <a:xfrm>
            <a:off x="632228" y="2434261"/>
            <a:ext cx="19434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Removing Duplicate Images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3 Pre-trained Models Selection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c. Prof’s label vs. Model’s prediction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d. Hard Voting</a:t>
            </a:r>
            <a:endParaRPr sz="700" b="1">
              <a:solidFill>
                <a:schemeClr val="dk2"/>
              </a:solidFill>
              <a:latin typeface="Roboto"/>
              <a:ea typeface="Roboto"/>
              <a:cs typeface="Roboto"/>
              <a:sym typeface="Roboto"/>
            </a:endParaRPr>
          </a:p>
        </p:txBody>
      </p:sp>
      <p:sp>
        <p:nvSpPr>
          <p:cNvPr id="565" name="Google Shape;565;p30"/>
          <p:cNvSpPr/>
          <p:nvPr/>
        </p:nvSpPr>
        <p:spPr>
          <a:xfrm>
            <a:off x="167025" y="1384225"/>
            <a:ext cx="2408600" cy="6884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66" name="Google Shape;566;p30"/>
          <p:cNvSpPr txBox="1"/>
          <p:nvPr/>
        </p:nvSpPr>
        <p:spPr>
          <a:xfrm rot="5400000">
            <a:off x="2383650" y="264737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3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Summary of Task 2</a:t>
            </a:r>
            <a:endParaRPr/>
          </a:p>
        </p:txBody>
      </p:sp>
      <p:sp>
        <p:nvSpPr>
          <p:cNvPr id="572" name="Google Shape;572;p31"/>
          <p:cNvSpPr/>
          <p:nvPr/>
        </p:nvSpPr>
        <p:spPr>
          <a:xfrm>
            <a:off x="4660091" y="1230375"/>
            <a:ext cx="2569200" cy="440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Removing Duplicate Images</a:t>
            </a:r>
            <a:endParaRPr sz="1100">
              <a:solidFill>
                <a:schemeClr val="dk2"/>
              </a:solidFill>
              <a:latin typeface="Roboto"/>
              <a:ea typeface="Roboto"/>
              <a:cs typeface="Roboto"/>
              <a:sym typeface="Roboto"/>
            </a:endParaRPr>
          </a:p>
        </p:txBody>
      </p:sp>
      <p:sp>
        <p:nvSpPr>
          <p:cNvPr id="573" name="Google Shape;573;p31"/>
          <p:cNvSpPr/>
          <p:nvPr/>
        </p:nvSpPr>
        <p:spPr>
          <a:xfrm>
            <a:off x="4305195" y="2170885"/>
            <a:ext cx="3279000" cy="440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Hard Voting of 3 Pre-trained Models</a:t>
            </a:r>
            <a:endParaRPr sz="1100">
              <a:solidFill>
                <a:schemeClr val="dk2"/>
              </a:solidFill>
              <a:latin typeface="Roboto"/>
              <a:ea typeface="Roboto"/>
              <a:cs typeface="Roboto"/>
              <a:sym typeface="Roboto"/>
            </a:endParaRPr>
          </a:p>
        </p:txBody>
      </p:sp>
      <p:grpSp>
        <p:nvGrpSpPr>
          <p:cNvPr id="574" name="Google Shape;574;p31"/>
          <p:cNvGrpSpPr/>
          <p:nvPr/>
        </p:nvGrpSpPr>
        <p:grpSpPr>
          <a:xfrm>
            <a:off x="3821197" y="3299146"/>
            <a:ext cx="4246873" cy="440488"/>
            <a:chOff x="3536375" y="2417550"/>
            <a:chExt cx="3369197" cy="308400"/>
          </a:xfrm>
        </p:grpSpPr>
        <p:sp>
          <p:nvSpPr>
            <p:cNvPr id="575" name="Google Shape;575;p31"/>
            <p:cNvSpPr/>
            <p:nvPr/>
          </p:nvSpPr>
          <p:spPr>
            <a:xfrm>
              <a:off x="3536375" y="2417550"/>
              <a:ext cx="1434600" cy="308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Noise Re-labeling</a:t>
              </a:r>
              <a:endParaRPr sz="1100">
                <a:solidFill>
                  <a:schemeClr val="dk2"/>
                </a:solidFill>
                <a:latin typeface="Roboto"/>
                <a:ea typeface="Roboto"/>
                <a:cs typeface="Roboto"/>
                <a:sym typeface="Roboto"/>
              </a:endParaRPr>
            </a:p>
          </p:txBody>
        </p:sp>
        <p:sp>
          <p:nvSpPr>
            <p:cNvPr id="576" name="Google Shape;576;p31"/>
            <p:cNvSpPr/>
            <p:nvPr/>
          </p:nvSpPr>
          <p:spPr>
            <a:xfrm>
              <a:off x="5470973" y="2417550"/>
              <a:ext cx="1434600" cy="308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Outlier Removal</a:t>
              </a:r>
              <a:endParaRPr sz="1100">
                <a:solidFill>
                  <a:schemeClr val="dk2"/>
                </a:solidFill>
                <a:latin typeface="Roboto"/>
                <a:ea typeface="Roboto"/>
                <a:cs typeface="Roboto"/>
                <a:sym typeface="Roboto"/>
              </a:endParaRPr>
            </a:p>
          </p:txBody>
        </p:sp>
      </p:grpSp>
      <p:cxnSp>
        <p:nvCxnSpPr>
          <p:cNvPr id="577" name="Google Shape;577;p31"/>
          <p:cNvCxnSpPr>
            <a:stCxn id="572" idx="2"/>
            <a:endCxn id="573" idx="0"/>
          </p:cNvCxnSpPr>
          <p:nvPr/>
        </p:nvCxnSpPr>
        <p:spPr>
          <a:xfrm>
            <a:off x="5944691" y="1670775"/>
            <a:ext cx="0" cy="500100"/>
          </a:xfrm>
          <a:prstGeom prst="straightConnector1">
            <a:avLst/>
          </a:prstGeom>
          <a:noFill/>
          <a:ln w="9525" cap="flat" cmpd="sng">
            <a:solidFill>
              <a:schemeClr val="dk2"/>
            </a:solidFill>
            <a:prstDash val="solid"/>
            <a:round/>
            <a:headEnd type="none" w="med" len="med"/>
            <a:tailEnd type="triangle" w="med" len="med"/>
          </a:ln>
        </p:spPr>
      </p:cxnSp>
      <p:cxnSp>
        <p:nvCxnSpPr>
          <p:cNvPr id="578" name="Google Shape;578;p31"/>
          <p:cNvCxnSpPr>
            <a:stCxn id="573" idx="2"/>
            <a:endCxn id="575" idx="0"/>
          </p:cNvCxnSpPr>
          <p:nvPr/>
        </p:nvCxnSpPr>
        <p:spPr>
          <a:xfrm rot="5400000">
            <a:off x="4991145" y="2345635"/>
            <a:ext cx="687900" cy="1219200"/>
          </a:xfrm>
          <a:prstGeom prst="bentConnector3">
            <a:avLst>
              <a:gd name="adj1" fmla="val 50005"/>
            </a:avLst>
          </a:prstGeom>
          <a:noFill/>
          <a:ln w="9525" cap="flat" cmpd="sng">
            <a:solidFill>
              <a:schemeClr val="dk2"/>
            </a:solidFill>
            <a:prstDash val="solid"/>
            <a:round/>
            <a:headEnd type="none" w="med" len="med"/>
            <a:tailEnd type="triangle" w="med" len="med"/>
          </a:ln>
        </p:spPr>
      </p:cxnSp>
      <p:cxnSp>
        <p:nvCxnSpPr>
          <p:cNvPr id="579" name="Google Shape;579;p31"/>
          <p:cNvCxnSpPr>
            <a:stCxn id="573" idx="2"/>
            <a:endCxn id="576" idx="0"/>
          </p:cNvCxnSpPr>
          <p:nvPr/>
        </p:nvCxnSpPr>
        <p:spPr>
          <a:xfrm rot="-5400000" flipH="1">
            <a:off x="6210345" y="2345635"/>
            <a:ext cx="687900" cy="1219200"/>
          </a:xfrm>
          <a:prstGeom prst="bentConnector3">
            <a:avLst>
              <a:gd name="adj1" fmla="val 50005"/>
            </a:avLst>
          </a:prstGeom>
          <a:noFill/>
          <a:ln w="9525" cap="flat" cmpd="sng">
            <a:solidFill>
              <a:schemeClr val="dk2"/>
            </a:solidFill>
            <a:prstDash val="solid"/>
            <a:round/>
            <a:headEnd type="none" w="med" len="med"/>
            <a:tailEnd type="triangle" w="med" len="med"/>
          </a:ln>
        </p:spPr>
      </p:cxnSp>
      <p:sp>
        <p:nvSpPr>
          <p:cNvPr id="580" name="Google Shape;580;p31"/>
          <p:cNvSpPr/>
          <p:nvPr/>
        </p:nvSpPr>
        <p:spPr>
          <a:xfrm>
            <a:off x="4305195" y="4117835"/>
            <a:ext cx="3279000" cy="440400"/>
          </a:xfrm>
          <a:prstGeom prst="roundRect">
            <a:avLst>
              <a:gd name="adj" fmla="val 16667"/>
            </a:avLst>
          </a:prstGeom>
          <a:noFill/>
          <a:ln w="9525" cap="flat" cmpd="sng">
            <a:solidFill>
              <a:srgbClr val="0D5CD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chemeClr val="dk2"/>
                </a:solidFill>
                <a:latin typeface="Roboto"/>
                <a:ea typeface="Roboto"/>
                <a:cs typeface="Roboto"/>
                <a:sym typeface="Roboto"/>
              </a:rPr>
              <a:t>Accuracy checking with the validation set</a:t>
            </a:r>
            <a:endParaRPr sz="1100">
              <a:solidFill>
                <a:schemeClr val="dk2"/>
              </a:solidFill>
              <a:latin typeface="Roboto"/>
              <a:ea typeface="Roboto"/>
              <a:cs typeface="Roboto"/>
              <a:sym typeface="Roboto"/>
            </a:endParaRPr>
          </a:p>
        </p:txBody>
      </p:sp>
      <p:cxnSp>
        <p:nvCxnSpPr>
          <p:cNvPr id="581" name="Google Shape;581;p31"/>
          <p:cNvCxnSpPr>
            <a:stCxn id="580" idx="0"/>
            <a:endCxn id="576" idx="2"/>
          </p:cNvCxnSpPr>
          <p:nvPr/>
        </p:nvCxnSpPr>
        <p:spPr>
          <a:xfrm rot="-5400000">
            <a:off x="6365145" y="3319085"/>
            <a:ext cx="378300" cy="1219200"/>
          </a:xfrm>
          <a:prstGeom prst="bentConnector3">
            <a:avLst>
              <a:gd name="adj1" fmla="val 49987"/>
            </a:avLst>
          </a:prstGeom>
          <a:noFill/>
          <a:ln w="9525" cap="flat" cmpd="sng">
            <a:solidFill>
              <a:schemeClr val="dk2"/>
            </a:solidFill>
            <a:prstDash val="solid"/>
            <a:round/>
            <a:headEnd type="triangle" w="med" len="med"/>
            <a:tailEnd type="none" w="med" len="med"/>
          </a:ln>
        </p:spPr>
      </p:cxnSp>
      <p:cxnSp>
        <p:nvCxnSpPr>
          <p:cNvPr id="582" name="Google Shape;582;p31"/>
          <p:cNvCxnSpPr>
            <a:stCxn id="580" idx="0"/>
            <a:endCxn id="575" idx="2"/>
          </p:cNvCxnSpPr>
          <p:nvPr/>
        </p:nvCxnSpPr>
        <p:spPr>
          <a:xfrm rot="5400000" flipH="1">
            <a:off x="5145945" y="3319085"/>
            <a:ext cx="378300" cy="1219200"/>
          </a:xfrm>
          <a:prstGeom prst="bentConnector3">
            <a:avLst>
              <a:gd name="adj1" fmla="val 49987"/>
            </a:avLst>
          </a:prstGeom>
          <a:noFill/>
          <a:ln w="9525" cap="flat" cmpd="sng">
            <a:solidFill>
              <a:schemeClr val="dk2"/>
            </a:solidFill>
            <a:prstDash val="solid"/>
            <a:round/>
            <a:headEnd type="triangle" w="med" len="med"/>
            <a:tailEnd type="none" w="med" len="med"/>
          </a:ln>
        </p:spPr>
      </p:cxnSp>
      <p:cxnSp>
        <p:nvCxnSpPr>
          <p:cNvPr id="583" name="Google Shape;583;p31"/>
          <p:cNvCxnSpPr/>
          <p:nvPr/>
        </p:nvCxnSpPr>
        <p:spPr>
          <a:xfrm>
            <a:off x="451023" y="1986963"/>
            <a:ext cx="0" cy="1213800"/>
          </a:xfrm>
          <a:prstGeom prst="straightConnector1">
            <a:avLst/>
          </a:prstGeom>
          <a:noFill/>
          <a:ln w="9525" cap="flat" cmpd="sng">
            <a:solidFill>
              <a:schemeClr val="dk2"/>
            </a:solidFill>
            <a:prstDash val="solid"/>
            <a:round/>
            <a:headEnd type="none" w="med" len="med"/>
            <a:tailEnd type="triangle" w="med" len="med"/>
          </a:ln>
        </p:spPr>
      </p:cxnSp>
      <p:grpSp>
        <p:nvGrpSpPr>
          <p:cNvPr id="584" name="Google Shape;584;p31"/>
          <p:cNvGrpSpPr/>
          <p:nvPr/>
        </p:nvGrpSpPr>
        <p:grpSpPr>
          <a:xfrm rot="2700000">
            <a:off x="413143" y="1315510"/>
            <a:ext cx="1941479" cy="1941479"/>
            <a:chOff x="3203958" y="1258050"/>
            <a:chExt cx="2547000" cy="2547000"/>
          </a:xfrm>
        </p:grpSpPr>
        <p:sp>
          <p:nvSpPr>
            <p:cNvPr id="585" name="Google Shape;585;p31"/>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86" name="Google Shape;586;p31"/>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587" name="Google Shape;587;p31"/>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cxnSp>
        <p:nvCxnSpPr>
          <p:cNvPr id="588" name="Google Shape;588;p31"/>
          <p:cNvCxnSpPr>
            <a:stCxn id="589" idx="0"/>
            <a:endCxn id="585" idx="0"/>
          </p:cNvCxnSpPr>
          <p:nvPr/>
        </p:nvCxnSpPr>
        <p:spPr>
          <a:xfrm rot="10800000" flipH="1">
            <a:off x="2542623" y="2286337"/>
            <a:ext cx="600" cy="11370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590" name="Google Shape;590;p31"/>
          <p:cNvGrpSpPr/>
          <p:nvPr/>
        </p:nvGrpSpPr>
        <p:grpSpPr>
          <a:xfrm rot="2700000">
            <a:off x="413142" y="2452598"/>
            <a:ext cx="1941479" cy="1941479"/>
            <a:chOff x="5123977" y="1258050"/>
            <a:chExt cx="2547000" cy="2547000"/>
          </a:xfrm>
        </p:grpSpPr>
        <p:sp>
          <p:nvSpPr>
            <p:cNvPr id="589" name="Google Shape;589;p31"/>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91" name="Google Shape;591;p31"/>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592" name="Google Shape;592;p31"/>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grpSp>
        <p:nvGrpSpPr>
          <p:cNvPr id="593" name="Google Shape;593;p31"/>
          <p:cNvGrpSpPr/>
          <p:nvPr/>
        </p:nvGrpSpPr>
        <p:grpSpPr>
          <a:xfrm rot="2700000">
            <a:off x="413144" y="887252"/>
            <a:ext cx="1941479" cy="1941479"/>
            <a:chOff x="1293736" y="1258050"/>
            <a:chExt cx="2547000" cy="2547000"/>
          </a:xfrm>
        </p:grpSpPr>
        <p:sp>
          <p:nvSpPr>
            <p:cNvPr id="594" name="Google Shape;594;p31"/>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595" name="Google Shape;595;p31"/>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596" name="Google Shape;596;p31"/>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grpSp>
      <p:sp>
        <p:nvSpPr>
          <p:cNvPr id="597" name="Google Shape;597;p31"/>
          <p:cNvSpPr txBox="1"/>
          <p:nvPr/>
        </p:nvSpPr>
        <p:spPr>
          <a:xfrm>
            <a:off x="632228" y="2434261"/>
            <a:ext cx="1943400" cy="38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Removing Duplicate Images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3 Pre-trained Models Selection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c. Prof’s label vs. Model’s prediction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d. Hard Voting</a:t>
            </a:r>
            <a:endParaRPr sz="700" b="1">
              <a:solidFill>
                <a:schemeClr val="dk2"/>
              </a:solidFill>
              <a:latin typeface="Roboto"/>
              <a:ea typeface="Roboto"/>
              <a:cs typeface="Roboto"/>
              <a:sym typeface="Roboto"/>
            </a:endParaRPr>
          </a:p>
        </p:txBody>
      </p:sp>
      <p:sp>
        <p:nvSpPr>
          <p:cNvPr id="598" name="Google Shape;598;p31"/>
          <p:cNvSpPr/>
          <p:nvPr/>
        </p:nvSpPr>
        <p:spPr>
          <a:xfrm>
            <a:off x="167025" y="1384225"/>
            <a:ext cx="2408600" cy="68842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599" name="Google Shape;599;p31"/>
          <p:cNvSpPr txBox="1"/>
          <p:nvPr/>
        </p:nvSpPr>
        <p:spPr>
          <a:xfrm rot="5400000">
            <a:off x="2383650" y="264737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Roboto Medium"/>
                <a:ea typeface="Roboto Medium"/>
                <a:cs typeface="Roboto Medium"/>
                <a:sym typeface="Roboto Medium"/>
              </a:rPr>
              <a:t>Contents</a:t>
            </a:r>
            <a:endParaRPr>
              <a:latin typeface="Roboto Medium"/>
              <a:ea typeface="Roboto Medium"/>
              <a:cs typeface="Roboto Medium"/>
              <a:sym typeface="Roboto Medium"/>
            </a:endParaRPr>
          </a:p>
        </p:txBody>
      </p:sp>
      <p:sp>
        <p:nvSpPr>
          <p:cNvPr id="77" name="Google Shape;77;p14"/>
          <p:cNvSpPr txBox="1">
            <a:spLocks noGrp="1"/>
          </p:cNvSpPr>
          <p:nvPr>
            <p:ph type="body" idx="1"/>
          </p:nvPr>
        </p:nvSpPr>
        <p:spPr>
          <a:xfrm>
            <a:off x="471900" y="1919075"/>
            <a:ext cx="8222100" cy="27102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01.   </a:t>
            </a:r>
            <a:r>
              <a:rPr lang="en">
                <a:solidFill>
                  <a:schemeClr val="dk2"/>
                </a:solidFill>
              </a:rPr>
              <a:t>Project Overview and Overall Process</a:t>
            </a:r>
            <a:endParaRPr>
              <a:solidFill>
                <a:schemeClr val="dk2"/>
              </a:solidFill>
            </a:endParaRPr>
          </a:p>
          <a:p>
            <a:pPr marL="0" lvl="0" indent="0" algn="l" rtl="0">
              <a:spcBef>
                <a:spcPts val="1200"/>
              </a:spcBef>
              <a:spcAft>
                <a:spcPts val="0"/>
              </a:spcAft>
              <a:buNone/>
            </a:pPr>
            <a:r>
              <a:rPr lang="en"/>
              <a:t>02.   </a:t>
            </a:r>
            <a:r>
              <a:rPr lang="en">
                <a:solidFill>
                  <a:schemeClr val="dk2"/>
                </a:solidFill>
              </a:rPr>
              <a:t>Task 1: Validation Set</a:t>
            </a:r>
            <a:endParaRPr>
              <a:solidFill>
                <a:schemeClr val="dk2"/>
              </a:solidFill>
            </a:endParaRPr>
          </a:p>
          <a:p>
            <a:pPr marL="0" lvl="0" indent="0" algn="l" rtl="0">
              <a:spcBef>
                <a:spcPts val="1200"/>
              </a:spcBef>
              <a:spcAft>
                <a:spcPts val="0"/>
              </a:spcAft>
              <a:buNone/>
            </a:pPr>
            <a:r>
              <a:rPr lang="en"/>
              <a:t>03.   </a:t>
            </a:r>
            <a:r>
              <a:rPr lang="en">
                <a:solidFill>
                  <a:schemeClr val="dk2"/>
                </a:solidFill>
              </a:rPr>
              <a:t>Task 2: Training Set</a:t>
            </a:r>
            <a:endParaRPr>
              <a:solidFill>
                <a:schemeClr val="dk2"/>
              </a:solidFill>
            </a:endParaRPr>
          </a:p>
          <a:p>
            <a:pPr marL="0" lvl="0" indent="0" algn="l" rtl="0">
              <a:spcBef>
                <a:spcPts val="1200"/>
              </a:spcBef>
              <a:spcAft>
                <a:spcPts val="0"/>
              </a:spcAft>
              <a:buNone/>
            </a:pPr>
            <a:r>
              <a:rPr lang="en"/>
              <a:t>04.   </a:t>
            </a:r>
            <a:r>
              <a:rPr lang="en">
                <a:solidFill>
                  <a:schemeClr val="dk2"/>
                </a:solidFill>
              </a:rPr>
              <a:t>Result</a:t>
            </a:r>
            <a:endParaRPr>
              <a:solidFill>
                <a:schemeClr val="dk2"/>
              </a:solidFill>
            </a:endParaRPr>
          </a:p>
          <a:p>
            <a:pPr marL="0" lvl="0" indent="0" algn="l" rtl="0">
              <a:spcBef>
                <a:spcPts val="1200"/>
              </a:spcBef>
              <a:spcAft>
                <a:spcPts val="1200"/>
              </a:spcAft>
              <a:buNone/>
            </a:pPr>
            <a:r>
              <a:rPr lang="en"/>
              <a:t>05.   </a:t>
            </a:r>
            <a:r>
              <a:rPr lang="en">
                <a:solidFill>
                  <a:schemeClr val="dk2"/>
                </a:solidFill>
              </a:rPr>
              <a:t>Conclusion</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3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Many Other Trials…</a:t>
            </a:r>
            <a:endParaRPr/>
          </a:p>
        </p:txBody>
      </p:sp>
      <p:pic>
        <p:nvPicPr>
          <p:cNvPr id="605" name="Google Shape;605;p32"/>
          <p:cNvPicPr preferRelativeResize="0"/>
          <p:nvPr/>
        </p:nvPicPr>
        <p:blipFill>
          <a:blip r:embed="rId3">
            <a:alphaModFix/>
          </a:blip>
          <a:stretch>
            <a:fillRect/>
          </a:stretch>
        </p:blipFill>
        <p:spPr>
          <a:xfrm>
            <a:off x="6120925" y="886738"/>
            <a:ext cx="2610001" cy="1990592"/>
          </a:xfrm>
          <a:prstGeom prst="rect">
            <a:avLst/>
          </a:prstGeom>
          <a:noFill/>
          <a:ln>
            <a:noFill/>
          </a:ln>
        </p:spPr>
      </p:pic>
      <p:pic>
        <p:nvPicPr>
          <p:cNvPr id="606" name="Google Shape;606;p32"/>
          <p:cNvPicPr preferRelativeResize="0"/>
          <p:nvPr/>
        </p:nvPicPr>
        <p:blipFill>
          <a:blip r:embed="rId4">
            <a:alphaModFix/>
          </a:blip>
          <a:stretch>
            <a:fillRect/>
          </a:stretch>
        </p:blipFill>
        <p:spPr>
          <a:xfrm>
            <a:off x="1427275" y="978900"/>
            <a:ext cx="3490550" cy="822300"/>
          </a:xfrm>
          <a:prstGeom prst="rect">
            <a:avLst/>
          </a:prstGeom>
          <a:noFill/>
          <a:ln>
            <a:noFill/>
          </a:ln>
        </p:spPr>
      </p:pic>
      <p:pic>
        <p:nvPicPr>
          <p:cNvPr id="607" name="Google Shape;607;p32"/>
          <p:cNvPicPr preferRelativeResize="0"/>
          <p:nvPr/>
        </p:nvPicPr>
        <p:blipFill>
          <a:blip r:embed="rId5">
            <a:alphaModFix/>
          </a:blip>
          <a:stretch>
            <a:fillRect/>
          </a:stretch>
        </p:blipFill>
        <p:spPr>
          <a:xfrm>
            <a:off x="1427275" y="2122988"/>
            <a:ext cx="619125" cy="619125"/>
          </a:xfrm>
          <a:prstGeom prst="rect">
            <a:avLst/>
          </a:prstGeom>
          <a:noFill/>
          <a:ln>
            <a:noFill/>
          </a:ln>
        </p:spPr>
      </p:pic>
      <p:pic>
        <p:nvPicPr>
          <p:cNvPr id="608" name="Google Shape;608;p32"/>
          <p:cNvPicPr preferRelativeResize="0"/>
          <p:nvPr/>
        </p:nvPicPr>
        <p:blipFill>
          <a:blip r:embed="rId6">
            <a:alphaModFix/>
          </a:blip>
          <a:stretch>
            <a:fillRect/>
          </a:stretch>
        </p:blipFill>
        <p:spPr>
          <a:xfrm>
            <a:off x="2101350" y="2127763"/>
            <a:ext cx="609600" cy="609600"/>
          </a:xfrm>
          <a:prstGeom prst="rect">
            <a:avLst/>
          </a:prstGeom>
          <a:noFill/>
          <a:ln>
            <a:noFill/>
          </a:ln>
        </p:spPr>
      </p:pic>
      <p:pic>
        <p:nvPicPr>
          <p:cNvPr id="609" name="Google Shape;609;p32"/>
          <p:cNvPicPr preferRelativeResize="0"/>
          <p:nvPr/>
        </p:nvPicPr>
        <p:blipFill>
          <a:blip r:embed="rId7">
            <a:alphaModFix/>
          </a:blip>
          <a:stretch>
            <a:fillRect/>
          </a:stretch>
        </p:blipFill>
        <p:spPr>
          <a:xfrm>
            <a:off x="1432038" y="3008425"/>
            <a:ext cx="609600" cy="609600"/>
          </a:xfrm>
          <a:prstGeom prst="rect">
            <a:avLst/>
          </a:prstGeom>
          <a:noFill/>
          <a:ln>
            <a:noFill/>
          </a:ln>
        </p:spPr>
      </p:pic>
      <p:pic>
        <p:nvPicPr>
          <p:cNvPr id="610" name="Google Shape;610;p32"/>
          <p:cNvPicPr preferRelativeResize="0"/>
          <p:nvPr/>
        </p:nvPicPr>
        <p:blipFill>
          <a:blip r:embed="rId8">
            <a:alphaModFix/>
          </a:blip>
          <a:stretch>
            <a:fillRect/>
          </a:stretch>
        </p:blipFill>
        <p:spPr>
          <a:xfrm>
            <a:off x="1436800" y="3851025"/>
            <a:ext cx="609600" cy="609600"/>
          </a:xfrm>
          <a:prstGeom prst="rect">
            <a:avLst/>
          </a:prstGeom>
          <a:noFill/>
          <a:ln>
            <a:noFill/>
          </a:ln>
        </p:spPr>
      </p:pic>
      <p:pic>
        <p:nvPicPr>
          <p:cNvPr id="611" name="Google Shape;611;p32"/>
          <p:cNvPicPr preferRelativeResize="0"/>
          <p:nvPr/>
        </p:nvPicPr>
        <p:blipFill>
          <a:blip r:embed="rId9">
            <a:alphaModFix/>
          </a:blip>
          <a:stretch>
            <a:fillRect/>
          </a:stretch>
        </p:blipFill>
        <p:spPr>
          <a:xfrm>
            <a:off x="2101350" y="3851025"/>
            <a:ext cx="609600" cy="609600"/>
          </a:xfrm>
          <a:prstGeom prst="rect">
            <a:avLst/>
          </a:prstGeom>
          <a:noFill/>
          <a:ln>
            <a:noFill/>
          </a:ln>
        </p:spPr>
      </p:pic>
      <p:pic>
        <p:nvPicPr>
          <p:cNvPr id="612" name="Google Shape;612;p32"/>
          <p:cNvPicPr preferRelativeResize="0"/>
          <p:nvPr/>
        </p:nvPicPr>
        <p:blipFill rotWithShape="1">
          <a:blip r:embed="rId10">
            <a:alphaModFix/>
          </a:blip>
          <a:srcRect r="35683"/>
          <a:stretch/>
        </p:blipFill>
        <p:spPr>
          <a:xfrm>
            <a:off x="2906800" y="2269550"/>
            <a:ext cx="2011026" cy="1528334"/>
          </a:xfrm>
          <a:prstGeom prst="rect">
            <a:avLst/>
          </a:prstGeom>
          <a:noFill/>
          <a:ln>
            <a:noFill/>
          </a:ln>
        </p:spPr>
      </p:pic>
      <p:pic>
        <p:nvPicPr>
          <p:cNvPr id="613" name="Google Shape;613;p32"/>
          <p:cNvPicPr preferRelativeResize="0"/>
          <p:nvPr/>
        </p:nvPicPr>
        <p:blipFill>
          <a:blip r:embed="rId11">
            <a:alphaModFix/>
          </a:blip>
          <a:stretch>
            <a:fillRect/>
          </a:stretch>
        </p:blipFill>
        <p:spPr>
          <a:xfrm>
            <a:off x="6120925" y="2896996"/>
            <a:ext cx="2681624" cy="1990591"/>
          </a:xfrm>
          <a:prstGeom prst="rect">
            <a:avLst/>
          </a:prstGeom>
          <a:noFill/>
          <a:ln>
            <a:noFill/>
          </a:ln>
        </p:spPr>
      </p:pic>
      <p:sp>
        <p:nvSpPr>
          <p:cNvPr id="614" name="Google Shape;614;p32"/>
          <p:cNvSpPr txBox="1">
            <a:spLocks noGrp="1"/>
          </p:cNvSpPr>
          <p:nvPr>
            <p:ph type="body" idx="4294967295"/>
          </p:nvPr>
        </p:nvSpPr>
        <p:spPr>
          <a:xfrm>
            <a:off x="0" y="1166550"/>
            <a:ext cx="1436700" cy="447000"/>
          </a:xfrm>
          <a:prstGeom prst="rect">
            <a:avLst/>
          </a:prstGeom>
        </p:spPr>
        <p:txBody>
          <a:bodyPr spcFirstLastPara="1" wrap="square" lIns="91425" tIns="91425" rIns="91425" bIns="91425" anchor="ctr" anchorCtr="0">
            <a:noAutofit/>
          </a:bodyPr>
          <a:lstStyle/>
          <a:p>
            <a:pPr marL="457200" lvl="0" indent="-279400" algn="l" rtl="0">
              <a:spcBef>
                <a:spcPts val="0"/>
              </a:spcBef>
              <a:spcAft>
                <a:spcPts val="0"/>
              </a:spcAft>
              <a:buClr>
                <a:schemeClr val="dk2"/>
              </a:buClr>
              <a:buSzPts val="800"/>
              <a:buChar char="➔"/>
            </a:pPr>
            <a:r>
              <a:rPr lang="en" sz="800" b="1">
                <a:solidFill>
                  <a:schemeClr val="dk2"/>
                </a:solidFill>
              </a:rPr>
              <a:t>GAN to generate images </a:t>
            </a:r>
            <a:endParaRPr sz="800" b="1">
              <a:solidFill>
                <a:schemeClr val="dk2"/>
              </a:solidFill>
            </a:endParaRPr>
          </a:p>
        </p:txBody>
      </p:sp>
      <p:sp>
        <p:nvSpPr>
          <p:cNvPr id="615" name="Google Shape;615;p32"/>
          <p:cNvSpPr txBox="1">
            <a:spLocks noGrp="1"/>
          </p:cNvSpPr>
          <p:nvPr>
            <p:ph type="body" idx="4294967295"/>
          </p:nvPr>
        </p:nvSpPr>
        <p:spPr>
          <a:xfrm>
            <a:off x="0" y="2209075"/>
            <a:ext cx="1436700" cy="447000"/>
          </a:xfrm>
          <a:prstGeom prst="rect">
            <a:avLst/>
          </a:prstGeom>
        </p:spPr>
        <p:txBody>
          <a:bodyPr spcFirstLastPara="1" wrap="square" lIns="91425" tIns="91425" rIns="91425" bIns="91425" anchor="ctr" anchorCtr="0">
            <a:noAutofit/>
          </a:bodyPr>
          <a:lstStyle/>
          <a:p>
            <a:pPr marL="457200" lvl="0" indent="-279400" algn="l" rtl="0">
              <a:spcBef>
                <a:spcPts val="0"/>
              </a:spcBef>
              <a:spcAft>
                <a:spcPts val="0"/>
              </a:spcAft>
              <a:buClr>
                <a:schemeClr val="dk2"/>
              </a:buClr>
              <a:buSzPts val="800"/>
              <a:buChar char="➔"/>
            </a:pPr>
            <a:r>
              <a:rPr lang="en" sz="800" b="1">
                <a:solidFill>
                  <a:schemeClr val="dk2"/>
                </a:solidFill>
              </a:rPr>
              <a:t>Sobel edge detection </a:t>
            </a:r>
            <a:endParaRPr sz="800" b="1">
              <a:solidFill>
                <a:schemeClr val="dk2"/>
              </a:solidFill>
            </a:endParaRPr>
          </a:p>
        </p:txBody>
      </p:sp>
      <p:sp>
        <p:nvSpPr>
          <p:cNvPr id="616" name="Google Shape;616;p32"/>
          <p:cNvSpPr txBox="1">
            <a:spLocks noGrp="1"/>
          </p:cNvSpPr>
          <p:nvPr>
            <p:ph type="body" idx="4294967295"/>
          </p:nvPr>
        </p:nvSpPr>
        <p:spPr>
          <a:xfrm>
            <a:off x="0" y="3089725"/>
            <a:ext cx="1436700" cy="447000"/>
          </a:xfrm>
          <a:prstGeom prst="rect">
            <a:avLst/>
          </a:prstGeom>
        </p:spPr>
        <p:txBody>
          <a:bodyPr spcFirstLastPara="1" wrap="square" lIns="91425" tIns="91425" rIns="91425" bIns="91425" anchor="ctr" anchorCtr="0">
            <a:noAutofit/>
          </a:bodyPr>
          <a:lstStyle/>
          <a:p>
            <a:pPr marL="457200" lvl="0" indent="-279400" algn="l" rtl="0">
              <a:spcBef>
                <a:spcPts val="0"/>
              </a:spcBef>
              <a:spcAft>
                <a:spcPts val="0"/>
              </a:spcAft>
              <a:buClr>
                <a:schemeClr val="dk2"/>
              </a:buClr>
              <a:buSzPts val="800"/>
              <a:buChar char="➔"/>
            </a:pPr>
            <a:r>
              <a:rPr lang="en" sz="800" b="1">
                <a:solidFill>
                  <a:schemeClr val="dk2"/>
                </a:solidFill>
              </a:rPr>
              <a:t>Rotation, Flip </a:t>
            </a:r>
            <a:endParaRPr sz="800" b="1">
              <a:solidFill>
                <a:schemeClr val="dk2"/>
              </a:solidFill>
            </a:endParaRPr>
          </a:p>
        </p:txBody>
      </p:sp>
      <p:sp>
        <p:nvSpPr>
          <p:cNvPr id="617" name="Google Shape;617;p32"/>
          <p:cNvSpPr txBox="1">
            <a:spLocks noGrp="1"/>
          </p:cNvSpPr>
          <p:nvPr>
            <p:ph type="body" idx="4294967295"/>
          </p:nvPr>
        </p:nvSpPr>
        <p:spPr>
          <a:xfrm>
            <a:off x="0" y="3932325"/>
            <a:ext cx="1436700" cy="447000"/>
          </a:xfrm>
          <a:prstGeom prst="rect">
            <a:avLst/>
          </a:prstGeom>
        </p:spPr>
        <p:txBody>
          <a:bodyPr spcFirstLastPara="1" wrap="square" lIns="91425" tIns="91425" rIns="91425" bIns="91425" anchor="ctr" anchorCtr="0">
            <a:noAutofit/>
          </a:bodyPr>
          <a:lstStyle/>
          <a:p>
            <a:pPr marL="457200" lvl="0" indent="-279400" algn="l" rtl="0">
              <a:spcBef>
                <a:spcPts val="0"/>
              </a:spcBef>
              <a:spcAft>
                <a:spcPts val="0"/>
              </a:spcAft>
              <a:buClr>
                <a:schemeClr val="dk2"/>
              </a:buClr>
              <a:buSzPts val="800"/>
              <a:buChar char="➔"/>
            </a:pPr>
            <a:r>
              <a:rPr lang="en" sz="800" b="1">
                <a:solidFill>
                  <a:schemeClr val="dk2"/>
                </a:solidFill>
              </a:rPr>
              <a:t>Background removal</a:t>
            </a:r>
            <a:br>
              <a:rPr lang="en" sz="800" b="1">
                <a:solidFill>
                  <a:schemeClr val="dk2"/>
                </a:solidFill>
              </a:rPr>
            </a:br>
            <a:r>
              <a:rPr lang="en" sz="700">
                <a:solidFill>
                  <a:schemeClr val="dk2"/>
                </a:solidFill>
                <a:latin typeface="Roboto Light"/>
                <a:ea typeface="Roboto Light"/>
                <a:cs typeface="Roboto Light"/>
                <a:sym typeface="Roboto Light"/>
              </a:rPr>
              <a:t>maskrcnn_resnet50</a:t>
            </a:r>
            <a:endParaRPr sz="700">
              <a:solidFill>
                <a:schemeClr val="dk2"/>
              </a:solidFill>
              <a:latin typeface="Roboto Light"/>
              <a:ea typeface="Roboto Light"/>
              <a:cs typeface="Roboto Light"/>
              <a:sym typeface="Roboto Light"/>
            </a:endParaRPr>
          </a:p>
        </p:txBody>
      </p:sp>
      <p:sp>
        <p:nvSpPr>
          <p:cNvPr id="618" name="Google Shape;618;p32"/>
          <p:cNvSpPr/>
          <p:nvPr/>
        </p:nvSpPr>
        <p:spPr>
          <a:xfrm>
            <a:off x="3317525" y="2411700"/>
            <a:ext cx="153900" cy="7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19" name="Google Shape;619;p32"/>
          <p:cNvSpPr txBox="1">
            <a:spLocks noGrp="1"/>
          </p:cNvSpPr>
          <p:nvPr>
            <p:ph type="body" idx="4294967295"/>
          </p:nvPr>
        </p:nvSpPr>
        <p:spPr>
          <a:xfrm>
            <a:off x="0" y="719550"/>
            <a:ext cx="1436700" cy="44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900" b="1">
                <a:solidFill>
                  <a:schemeClr val="dk2"/>
                </a:solidFill>
              </a:rPr>
              <a:t>Augmentation</a:t>
            </a:r>
            <a:endParaRPr sz="1200" b="1">
              <a:solidFill>
                <a:schemeClr val="dk2"/>
              </a:solidFill>
            </a:endParaRPr>
          </a:p>
        </p:txBody>
      </p:sp>
      <p:sp>
        <p:nvSpPr>
          <p:cNvPr id="620" name="Google Shape;620;p32"/>
          <p:cNvSpPr txBox="1">
            <a:spLocks noGrp="1"/>
          </p:cNvSpPr>
          <p:nvPr>
            <p:ph type="body" idx="4294967295"/>
          </p:nvPr>
        </p:nvSpPr>
        <p:spPr>
          <a:xfrm>
            <a:off x="4799150" y="719550"/>
            <a:ext cx="1436700" cy="44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900" b="1">
                <a:solidFill>
                  <a:schemeClr val="dk2"/>
                </a:solidFill>
              </a:rPr>
              <a:t>Data cleaning</a:t>
            </a:r>
            <a:endParaRPr sz="1200" b="1">
              <a:solidFill>
                <a:schemeClr val="dk2"/>
              </a:solidFill>
            </a:endParaRPr>
          </a:p>
        </p:txBody>
      </p:sp>
      <p:sp>
        <p:nvSpPr>
          <p:cNvPr id="621" name="Google Shape;621;p32"/>
          <p:cNvSpPr txBox="1">
            <a:spLocks noGrp="1"/>
          </p:cNvSpPr>
          <p:nvPr>
            <p:ph type="body" idx="4294967295"/>
          </p:nvPr>
        </p:nvSpPr>
        <p:spPr>
          <a:xfrm>
            <a:off x="4803525" y="1166550"/>
            <a:ext cx="1436700" cy="447000"/>
          </a:xfrm>
          <a:prstGeom prst="rect">
            <a:avLst/>
          </a:prstGeom>
        </p:spPr>
        <p:txBody>
          <a:bodyPr spcFirstLastPara="1" wrap="square" lIns="91425" tIns="91425" rIns="91425" bIns="91425" anchor="ctr" anchorCtr="0">
            <a:noAutofit/>
          </a:bodyPr>
          <a:lstStyle/>
          <a:p>
            <a:pPr marL="457200" lvl="0" indent="-279400" algn="l" rtl="0">
              <a:spcBef>
                <a:spcPts val="0"/>
              </a:spcBef>
              <a:spcAft>
                <a:spcPts val="0"/>
              </a:spcAft>
              <a:buClr>
                <a:schemeClr val="dk2"/>
              </a:buClr>
              <a:buSzPts val="800"/>
              <a:buChar char="➔"/>
            </a:pPr>
            <a:r>
              <a:rPr lang="en" sz="800" b="1">
                <a:solidFill>
                  <a:schemeClr val="dk2"/>
                </a:solidFill>
              </a:rPr>
              <a:t>Fine-tuning </a:t>
            </a:r>
            <a:endParaRPr sz="800" b="1">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Many Other Trials…</a:t>
            </a:r>
            <a:endParaRPr/>
          </a:p>
        </p:txBody>
      </p:sp>
      <p:pic>
        <p:nvPicPr>
          <p:cNvPr id="627" name="Google Shape;627;p33"/>
          <p:cNvPicPr preferRelativeResize="0"/>
          <p:nvPr/>
        </p:nvPicPr>
        <p:blipFill>
          <a:blip r:embed="rId3">
            <a:alphaModFix/>
          </a:blip>
          <a:stretch>
            <a:fillRect/>
          </a:stretch>
        </p:blipFill>
        <p:spPr>
          <a:xfrm>
            <a:off x="6085975" y="2988825"/>
            <a:ext cx="2470729" cy="2064974"/>
          </a:xfrm>
          <a:prstGeom prst="rect">
            <a:avLst/>
          </a:prstGeom>
          <a:noFill/>
          <a:ln>
            <a:noFill/>
          </a:ln>
        </p:spPr>
      </p:pic>
      <p:pic>
        <p:nvPicPr>
          <p:cNvPr id="628" name="Google Shape;628;p33"/>
          <p:cNvPicPr preferRelativeResize="0"/>
          <p:nvPr/>
        </p:nvPicPr>
        <p:blipFill>
          <a:blip r:embed="rId4">
            <a:alphaModFix/>
          </a:blip>
          <a:stretch>
            <a:fillRect/>
          </a:stretch>
        </p:blipFill>
        <p:spPr>
          <a:xfrm>
            <a:off x="6034725" y="923850"/>
            <a:ext cx="2369249" cy="2064975"/>
          </a:xfrm>
          <a:prstGeom prst="rect">
            <a:avLst/>
          </a:prstGeom>
          <a:noFill/>
          <a:ln>
            <a:noFill/>
          </a:ln>
        </p:spPr>
      </p:pic>
      <p:pic>
        <p:nvPicPr>
          <p:cNvPr id="629" name="Google Shape;629;p33"/>
          <p:cNvPicPr preferRelativeResize="0"/>
          <p:nvPr/>
        </p:nvPicPr>
        <p:blipFill>
          <a:blip r:embed="rId5">
            <a:alphaModFix/>
          </a:blip>
          <a:stretch>
            <a:fillRect/>
          </a:stretch>
        </p:blipFill>
        <p:spPr>
          <a:xfrm>
            <a:off x="3383575" y="886313"/>
            <a:ext cx="2600124" cy="3406074"/>
          </a:xfrm>
          <a:prstGeom prst="rect">
            <a:avLst/>
          </a:prstGeom>
          <a:noFill/>
          <a:ln>
            <a:noFill/>
          </a:ln>
        </p:spPr>
      </p:pic>
      <p:pic>
        <p:nvPicPr>
          <p:cNvPr id="630" name="Google Shape;630;p33"/>
          <p:cNvPicPr preferRelativeResize="0"/>
          <p:nvPr/>
        </p:nvPicPr>
        <p:blipFill>
          <a:blip r:embed="rId6">
            <a:alphaModFix/>
          </a:blip>
          <a:stretch>
            <a:fillRect/>
          </a:stretch>
        </p:blipFill>
        <p:spPr>
          <a:xfrm>
            <a:off x="482375" y="930300"/>
            <a:ext cx="2697774" cy="313126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4"/>
          <p:cNvSpPr txBox="1">
            <a:spLocks noGrp="1"/>
          </p:cNvSpPr>
          <p:nvPr>
            <p:ph type="title"/>
          </p:nvPr>
        </p:nvSpPr>
        <p:spPr>
          <a:xfrm>
            <a:off x="340100" y="2327275"/>
            <a:ext cx="2845200" cy="7542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3700">
                <a:latin typeface="Roboto Medium"/>
                <a:ea typeface="Roboto Medium"/>
                <a:cs typeface="Roboto Medium"/>
                <a:sym typeface="Roboto Medium"/>
              </a:rPr>
              <a:t>Result</a:t>
            </a:r>
            <a:endParaRPr sz="3700">
              <a:latin typeface="Roboto Medium"/>
              <a:ea typeface="Roboto Medium"/>
              <a:cs typeface="Roboto Medium"/>
              <a:sym typeface="Roboto Medium"/>
            </a:endParaRPr>
          </a:p>
        </p:txBody>
      </p:sp>
      <p:sp>
        <p:nvSpPr>
          <p:cNvPr id="636" name="Google Shape;636;p34"/>
          <p:cNvSpPr txBox="1">
            <a:spLocks noGrp="1"/>
          </p:cNvSpPr>
          <p:nvPr>
            <p:ph type="title" idx="2"/>
          </p:nvPr>
        </p:nvSpPr>
        <p:spPr>
          <a:xfrm>
            <a:off x="340100" y="612775"/>
            <a:ext cx="2845200" cy="7542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3700"/>
              <a:t>04</a:t>
            </a:r>
            <a:endParaRPr/>
          </a:p>
        </p:txBody>
      </p:sp>
      <p:pic>
        <p:nvPicPr>
          <p:cNvPr id="637" name="Google Shape;637;p34"/>
          <p:cNvPicPr preferRelativeResize="0"/>
          <p:nvPr/>
        </p:nvPicPr>
        <p:blipFill rotWithShape="1">
          <a:blip r:embed="rId3">
            <a:alphaModFix/>
          </a:blip>
          <a:srcRect t="31833" b="62513"/>
          <a:stretch/>
        </p:blipFill>
        <p:spPr>
          <a:xfrm>
            <a:off x="4435600" y="4698725"/>
            <a:ext cx="4176375" cy="263705"/>
          </a:xfrm>
          <a:prstGeom prst="rect">
            <a:avLst/>
          </a:prstGeom>
          <a:noFill/>
          <a:ln>
            <a:noFill/>
          </a:ln>
        </p:spPr>
      </p:pic>
      <p:pic>
        <p:nvPicPr>
          <p:cNvPr id="638" name="Google Shape;638;p34"/>
          <p:cNvPicPr preferRelativeResize="0"/>
          <p:nvPr/>
        </p:nvPicPr>
        <p:blipFill>
          <a:blip r:embed="rId4">
            <a:alphaModFix/>
          </a:blip>
          <a:stretch>
            <a:fillRect/>
          </a:stretch>
        </p:blipFill>
        <p:spPr>
          <a:xfrm>
            <a:off x="4750038" y="2412250"/>
            <a:ext cx="3443557" cy="2234149"/>
          </a:xfrm>
          <a:prstGeom prst="rect">
            <a:avLst/>
          </a:prstGeom>
          <a:noFill/>
          <a:ln>
            <a:noFill/>
          </a:ln>
        </p:spPr>
      </p:pic>
      <p:pic>
        <p:nvPicPr>
          <p:cNvPr id="639" name="Google Shape;639;p34"/>
          <p:cNvPicPr preferRelativeResize="0"/>
          <p:nvPr/>
        </p:nvPicPr>
        <p:blipFill>
          <a:blip r:embed="rId5">
            <a:alphaModFix/>
          </a:blip>
          <a:stretch>
            <a:fillRect/>
          </a:stretch>
        </p:blipFill>
        <p:spPr>
          <a:xfrm>
            <a:off x="4849153" y="231525"/>
            <a:ext cx="3349261" cy="2133986"/>
          </a:xfrm>
          <a:prstGeom prst="rect">
            <a:avLst/>
          </a:prstGeom>
          <a:noFill/>
          <a:ln>
            <a:noFill/>
          </a:ln>
        </p:spPr>
      </p:pic>
      <p:sp>
        <p:nvSpPr>
          <p:cNvPr id="640" name="Google Shape;640;p34"/>
          <p:cNvSpPr txBox="1">
            <a:spLocks noGrp="1"/>
          </p:cNvSpPr>
          <p:nvPr>
            <p:ph type="body" idx="4294967295"/>
          </p:nvPr>
        </p:nvSpPr>
        <p:spPr>
          <a:xfrm>
            <a:off x="3603625" y="1075013"/>
            <a:ext cx="1436700" cy="4470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en" sz="900" b="1">
                <a:solidFill>
                  <a:schemeClr val="dk2"/>
                </a:solidFill>
              </a:rPr>
              <a:t>21,575 images</a:t>
            </a:r>
            <a:endParaRPr sz="1200" b="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5"/>
          <p:cNvSpPr txBox="1">
            <a:spLocks noGrp="1"/>
          </p:cNvSpPr>
          <p:nvPr>
            <p:ph type="title"/>
          </p:nvPr>
        </p:nvSpPr>
        <p:spPr>
          <a:xfrm>
            <a:off x="340100" y="2327275"/>
            <a:ext cx="2845200" cy="7542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sz="3700">
                <a:latin typeface="Roboto Medium"/>
                <a:ea typeface="Roboto Medium"/>
                <a:cs typeface="Roboto Medium"/>
                <a:sym typeface="Roboto Medium"/>
              </a:rPr>
              <a:t>Conclusion</a:t>
            </a:r>
            <a:endParaRPr sz="3700">
              <a:latin typeface="Roboto Medium"/>
              <a:ea typeface="Roboto Medium"/>
              <a:cs typeface="Roboto Medium"/>
              <a:sym typeface="Roboto Medium"/>
            </a:endParaRPr>
          </a:p>
        </p:txBody>
      </p:sp>
      <p:sp>
        <p:nvSpPr>
          <p:cNvPr id="646" name="Google Shape;646;p35"/>
          <p:cNvSpPr txBox="1">
            <a:spLocks noGrp="1"/>
          </p:cNvSpPr>
          <p:nvPr>
            <p:ph type="title" idx="2"/>
          </p:nvPr>
        </p:nvSpPr>
        <p:spPr>
          <a:xfrm>
            <a:off x="340100" y="612775"/>
            <a:ext cx="2845200" cy="7851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05</a:t>
            </a:r>
            <a:endParaRPr/>
          </a:p>
        </p:txBody>
      </p:sp>
      <p:sp>
        <p:nvSpPr>
          <p:cNvPr id="647" name="Google Shape;647;p35"/>
          <p:cNvSpPr txBox="1">
            <a:spLocks noGrp="1"/>
          </p:cNvSpPr>
          <p:nvPr>
            <p:ph type="body" idx="4294967295"/>
          </p:nvPr>
        </p:nvSpPr>
        <p:spPr>
          <a:xfrm>
            <a:off x="3920650" y="1009775"/>
            <a:ext cx="4768200" cy="3037500"/>
          </a:xfrm>
          <a:prstGeom prst="rect">
            <a:avLst/>
          </a:prstGeom>
        </p:spPr>
        <p:txBody>
          <a:bodyPr spcFirstLastPara="1" wrap="square" lIns="91425" tIns="91425" rIns="91425" bIns="91425" anchor="ctr" anchorCtr="0">
            <a:noAutofit/>
          </a:bodyPr>
          <a:lstStyle/>
          <a:p>
            <a:pPr marL="457200" lvl="0" indent="-304800" algn="l" rtl="0">
              <a:spcBef>
                <a:spcPts val="0"/>
              </a:spcBef>
              <a:spcAft>
                <a:spcPts val="0"/>
              </a:spcAft>
              <a:buClr>
                <a:schemeClr val="dk2"/>
              </a:buClr>
              <a:buSzPts val="1200"/>
              <a:buChar char="➔"/>
            </a:pPr>
            <a:r>
              <a:rPr lang="en" sz="1100" b="1">
                <a:solidFill>
                  <a:schemeClr val="dk2"/>
                </a:solidFill>
              </a:rPr>
              <a:t>Key Takeaways</a:t>
            </a:r>
            <a:br>
              <a:rPr lang="en" sz="1100" b="1">
                <a:solidFill>
                  <a:schemeClr val="dk2"/>
                </a:solidFill>
              </a:rPr>
            </a:br>
            <a:r>
              <a:rPr lang="en" sz="900">
                <a:solidFill>
                  <a:schemeClr val="dk2"/>
                </a:solidFill>
                <a:latin typeface="Roboto Medium"/>
                <a:ea typeface="Roboto Medium"/>
                <a:cs typeface="Roboto Medium"/>
                <a:sym typeface="Roboto Medium"/>
              </a:rPr>
              <a:t>1. Clustering and Validation: </a:t>
            </a:r>
            <a:r>
              <a:rPr lang="en" sz="900">
                <a:solidFill>
                  <a:schemeClr val="dk2"/>
                </a:solidFill>
                <a:latin typeface="Roboto Light"/>
                <a:ea typeface="Roboto Light"/>
                <a:cs typeface="Roboto Light"/>
                <a:sym typeface="Roboto Light"/>
              </a:rPr>
              <a:t>The use of KMeans clustering and t-SNE visualization helped verify the consistency and accuracy of our validation set. </a:t>
            </a:r>
            <a:r>
              <a:rPr lang="en" sz="900">
                <a:solidFill>
                  <a:schemeClr val="dk2"/>
                </a:solidFill>
                <a:highlight>
                  <a:srgbClr val="D9EAD3"/>
                </a:highlight>
              </a:rPr>
              <a:t>The silhouette score provided a quantitative measure to assess and enhance the clustering quality.</a:t>
            </a:r>
            <a:br>
              <a:rPr lang="en" sz="900">
                <a:solidFill>
                  <a:schemeClr val="dk2"/>
                </a:solidFill>
              </a:rPr>
            </a:br>
            <a:r>
              <a:rPr lang="en" sz="900">
                <a:solidFill>
                  <a:schemeClr val="dk2"/>
                </a:solidFill>
                <a:latin typeface="Roboto Medium"/>
                <a:ea typeface="Roboto Medium"/>
                <a:cs typeface="Roboto Medium"/>
                <a:sym typeface="Roboto Medium"/>
              </a:rPr>
              <a:t>2. Pre-trained Model Selection:</a:t>
            </a:r>
            <a:r>
              <a:rPr lang="en" sz="900">
                <a:solidFill>
                  <a:schemeClr val="dk2"/>
                </a:solidFill>
                <a:latin typeface="Roboto Light"/>
                <a:ea typeface="Roboto Light"/>
                <a:cs typeface="Roboto Light"/>
                <a:sym typeface="Roboto Light"/>
              </a:rPr>
              <a:t> Using models trained on ImageNet allowed us to harness their feature extraction capabilities.</a:t>
            </a:r>
            <a:r>
              <a:rPr lang="en" sz="900" b="1">
                <a:solidFill>
                  <a:schemeClr val="dk2"/>
                </a:solidFill>
              </a:rPr>
              <a:t> </a:t>
            </a:r>
            <a:r>
              <a:rPr lang="en" sz="900">
                <a:solidFill>
                  <a:schemeClr val="dk2"/>
                </a:solidFill>
                <a:highlight>
                  <a:srgbClr val="D9EAD3"/>
                </a:highlight>
              </a:rPr>
              <a:t>This was instrumental in accurately classifying and cleaning the dataset, demonstrating the power of transfer learning.</a:t>
            </a:r>
            <a:br>
              <a:rPr lang="en" sz="900">
                <a:solidFill>
                  <a:schemeClr val="dk2"/>
                </a:solidFill>
                <a:highlight>
                  <a:srgbClr val="D9EAD3"/>
                </a:highlight>
              </a:rPr>
            </a:br>
            <a:r>
              <a:rPr lang="en" sz="900">
                <a:solidFill>
                  <a:schemeClr val="dk2"/>
                </a:solidFill>
                <a:latin typeface="Roboto Medium"/>
                <a:ea typeface="Roboto Medium"/>
                <a:cs typeface="Roboto Medium"/>
                <a:sym typeface="Roboto Medium"/>
              </a:rPr>
              <a:t>3. Hard Voting for Data Cleaning:</a:t>
            </a:r>
            <a:r>
              <a:rPr lang="en" sz="900">
                <a:solidFill>
                  <a:schemeClr val="dk2"/>
                </a:solidFill>
                <a:latin typeface="Roboto Light"/>
                <a:ea typeface="Roboto Light"/>
                <a:cs typeface="Roboto Light"/>
                <a:sym typeface="Roboto Light"/>
              </a:rPr>
              <a:t> By employing three distinct pre-trained models (RegNet, ViT, EfficientNet) and using hard voting, we effectively filtered out noisy and outlier data points. </a:t>
            </a:r>
            <a:r>
              <a:rPr lang="en" sz="900">
                <a:solidFill>
                  <a:schemeClr val="dk2"/>
                </a:solidFill>
                <a:highlight>
                  <a:srgbClr val="D9EAD3"/>
                </a:highlight>
              </a:rPr>
              <a:t>This method proved to be the most impactful in improving validation accuracy.</a:t>
            </a:r>
            <a:br>
              <a:rPr lang="en" sz="1000">
                <a:solidFill>
                  <a:schemeClr val="dk2"/>
                </a:solidFill>
                <a:highlight>
                  <a:srgbClr val="D9EAD3"/>
                </a:highlight>
              </a:rPr>
            </a:br>
            <a:endParaRPr sz="1000">
              <a:solidFill>
                <a:schemeClr val="dk2"/>
              </a:solidFill>
              <a:highlight>
                <a:srgbClr val="D9EAD3"/>
              </a:highlight>
            </a:endParaRPr>
          </a:p>
          <a:p>
            <a:pPr marL="457200" lvl="0" indent="-304800" algn="l" rtl="0">
              <a:spcBef>
                <a:spcPts val="0"/>
              </a:spcBef>
              <a:spcAft>
                <a:spcPts val="0"/>
              </a:spcAft>
              <a:buClr>
                <a:schemeClr val="dk2"/>
              </a:buClr>
              <a:buSzPts val="1200"/>
              <a:buChar char="➔"/>
            </a:pPr>
            <a:r>
              <a:rPr lang="en" sz="1100" b="1">
                <a:solidFill>
                  <a:schemeClr val="dk2"/>
                </a:solidFill>
              </a:rPr>
              <a:t>Limitations</a:t>
            </a:r>
            <a:br>
              <a:rPr lang="en" sz="1100" b="1">
                <a:solidFill>
                  <a:schemeClr val="dk2"/>
                </a:solidFill>
              </a:rPr>
            </a:br>
            <a:r>
              <a:rPr lang="en" sz="900">
                <a:solidFill>
                  <a:schemeClr val="dk2"/>
                </a:solidFill>
                <a:latin typeface="Roboto Medium"/>
                <a:ea typeface="Roboto Medium"/>
                <a:cs typeface="Roboto Medium"/>
                <a:sym typeface="Roboto Medium"/>
              </a:rPr>
              <a:t>1. Silhouette Score Limitations: </a:t>
            </a:r>
            <a:r>
              <a:rPr lang="en" sz="900">
                <a:solidFill>
                  <a:schemeClr val="dk2"/>
                </a:solidFill>
                <a:latin typeface="Roboto Light"/>
                <a:ea typeface="Roboto Light"/>
                <a:cs typeface="Roboto Light"/>
                <a:sym typeface="Roboto Light"/>
              </a:rPr>
              <a:t>While the silhouette score helped improve our validation set, it is not a perfect measure. Some images with lower scores might still be valid, and the reliance on this metric may have led to the exclusion of potentially useful data.</a:t>
            </a:r>
            <a:br>
              <a:rPr lang="en" sz="900">
                <a:solidFill>
                  <a:schemeClr val="dk2"/>
                </a:solidFill>
                <a:latin typeface="Roboto Light"/>
                <a:ea typeface="Roboto Light"/>
                <a:cs typeface="Roboto Light"/>
                <a:sym typeface="Roboto Light"/>
              </a:rPr>
            </a:br>
            <a:r>
              <a:rPr lang="en" sz="900">
                <a:solidFill>
                  <a:schemeClr val="dk2"/>
                </a:solidFill>
                <a:latin typeface="Roboto Medium"/>
                <a:ea typeface="Roboto Medium"/>
                <a:cs typeface="Roboto Medium"/>
                <a:sym typeface="Roboto Medium"/>
              </a:rPr>
              <a:t>2. Model Bias:</a:t>
            </a:r>
            <a:r>
              <a:rPr lang="en" sz="900">
                <a:solidFill>
                  <a:schemeClr val="dk2"/>
                </a:solidFill>
                <a:latin typeface="Roboto Light"/>
                <a:ea typeface="Roboto Light"/>
                <a:cs typeface="Roboto Light"/>
                <a:sym typeface="Roboto Light"/>
              </a:rPr>
              <a:t> The reliance on pre-trained models introduced biases inherent to those models. Although these models performed well, they might have biases from the datasets they were originally trained on.</a:t>
            </a:r>
            <a:br>
              <a:rPr lang="en" sz="900">
                <a:solidFill>
                  <a:schemeClr val="dk2"/>
                </a:solidFill>
                <a:latin typeface="Roboto Light"/>
                <a:ea typeface="Roboto Light"/>
                <a:cs typeface="Roboto Light"/>
                <a:sym typeface="Roboto Light"/>
              </a:rPr>
            </a:br>
            <a:r>
              <a:rPr lang="en" sz="900">
                <a:solidFill>
                  <a:schemeClr val="dk2"/>
                </a:solidFill>
                <a:latin typeface="Roboto Medium"/>
                <a:ea typeface="Roboto Medium"/>
                <a:cs typeface="Roboto Medium"/>
                <a:sym typeface="Roboto Medium"/>
              </a:rPr>
              <a:t>3. Data Augmentation:</a:t>
            </a:r>
            <a:r>
              <a:rPr lang="en" sz="900">
                <a:solidFill>
                  <a:schemeClr val="dk2"/>
                </a:solidFill>
                <a:latin typeface="Roboto Light"/>
                <a:ea typeface="Roboto Light"/>
                <a:cs typeface="Roboto Light"/>
                <a:sym typeface="Roboto Light"/>
              </a:rPr>
              <a:t> The final training set consists of 21,575 images. We observed </a:t>
            </a:r>
            <a:r>
              <a:rPr lang="en" sz="900">
                <a:solidFill>
                  <a:schemeClr val="dk2"/>
                </a:solidFill>
                <a:highlight>
                  <a:srgbClr val="D9EAD3"/>
                </a:highlight>
              </a:rPr>
              <a:t>a decrease in accuracy</a:t>
            </a:r>
            <a:r>
              <a:rPr lang="en" sz="900">
                <a:solidFill>
                  <a:schemeClr val="dk2"/>
                </a:solidFill>
                <a:latin typeface="Roboto Light"/>
                <a:ea typeface="Roboto Light"/>
                <a:cs typeface="Roboto Light"/>
                <a:sym typeface="Roboto Light"/>
              </a:rPr>
              <a:t> when data augmentation was applied to the training dataset. We believe this decline occurred </a:t>
            </a:r>
            <a:r>
              <a:rPr lang="en" sz="900">
                <a:solidFill>
                  <a:schemeClr val="dk2"/>
                </a:solidFill>
                <a:highlight>
                  <a:srgbClr val="D9EAD3"/>
                </a:highlight>
              </a:rPr>
              <a:t>because there are still some underlying noise and outliers present in the original noisy training set that we have not yet fully addressed</a:t>
            </a:r>
            <a:r>
              <a:rPr lang="en" sz="900">
                <a:solidFill>
                  <a:schemeClr val="dk2"/>
                </a:solidFill>
                <a:highlight>
                  <a:srgbClr val="D9EAD3"/>
                </a:highlight>
                <a:latin typeface="Roboto Light"/>
                <a:ea typeface="Roboto Light"/>
                <a:cs typeface="Roboto Light"/>
                <a:sym typeface="Roboto Light"/>
              </a:rPr>
              <a:t>.</a:t>
            </a:r>
            <a:endParaRPr sz="900">
              <a:solidFill>
                <a:schemeClr val="dk2"/>
              </a:solidFill>
              <a:highlight>
                <a:srgbClr val="D9EAD3"/>
              </a:highlight>
              <a:latin typeface="Roboto Light"/>
              <a:ea typeface="Roboto Light"/>
              <a:cs typeface="Roboto Light"/>
              <a:sym typeface="Robo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36"/>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endParaRPr b="1"/>
          </a:p>
          <a:p>
            <a:pPr marL="0" lvl="0" indent="0" algn="ctr" rtl="0">
              <a:spcBef>
                <a:spcPts val="0"/>
              </a:spcBef>
              <a:spcAft>
                <a:spcPts val="0"/>
              </a:spcAft>
              <a:buNone/>
            </a:pPr>
            <a:r>
              <a:rPr lang="en">
                <a:latin typeface="Roboto Medium"/>
                <a:ea typeface="Roboto Medium"/>
                <a:cs typeface="Roboto Medium"/>
                <a:sym typeface="Roboto Medium"/>
              </a:rPr>
              <a:t>Thank you !</a:t>
            </a:r>
            <a:endParaRPr>
              <a:latin typeface="Roboto Medium"/>
              <a:ea typeface="Roboto Medium"/>
              <a:cs typeface="Roboto Medium"/>
              <a:sym typeface="Roboto Medium"/>
            </a:endParaRPr>
          </a:p>
        </p:txBody>
      </p:sp>
      <p:sp>
        <p:nvSpPr>
          <p:cNvPr id="653" name="Google Shape;653;p36"/>
          <p:cNvSpPr txBox="1">
            <a:spLocks noGrp="1"/>
          </p:cNvSpPr>
          <p:nvPr>
            <p:ph type="subTitle" idx="1"/>
          </p:nvPr>
        </p:nvSpPr>
        <p:spPr>
          <a:xfrm>
            <a:off x="390525" y="2789104"/>
            <a:ext cx="8222100" cy="933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300"/>
              <a:t>DS801_맥가이버</a:t>
            </a:r>
            <a:endParaRPr sz="1300"/>
          </a:p>
          <a:p>
            <a:pPr marL="0" lvl="0" indent="0" algn="ctr" rtl="0">
              <a:spcBef>
                <a:spcPts val="0"/>
              </a:spcBef>
              <a:spcAft>
                <a:spcPts val="0"/>
              </a:spcAft>
              <a:buNone/>
            </a:pPr>
            <a:r>
              <a:rPr lang="en" sz="1300"/>
              <a:t>Jeongho Kim, Haejun Kim, Dimas Ahmad, Minkyung Choi, Uhjin Hur</a:t>
            </a:r>
            <a:endParaRPr sz="13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340100" y="1668675"/>
            <a:ext cx="2845200" cy="242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3700">
                <a:latin typeface="Roboto Medium"/>
                <a:ea typeface="Roboto Medium"/>
                <a:cs typeface="Roboto Medium"/>
                <a:sym typeface="Roboto Medium"/>
              </a:rPr>
              <a:t>Project Overview and </a:t>
            </a:r>
            <a:endParaRPr sz="3700">
              <a:latin typeface="Roboto Medium"/>
              <a:ea typeface="Roboto Medium"/>
              <a:cs typeface="Roboto Medium"/>
              <a:sym typeface="Roboto Medium"/>
            </a:endParaRPr>
          </a:p>
          <a:p>
            <a:pPr marL="0" lvl="0" indent="0" algn="ctr" rtl="0">
              <a:spcBef>
                <a:spcPts val="0"/>
              </a:spcBef>
              <a:spcAft>
                <a:spcPts val="0"/>
              </a:spcAft>
              <a:buSzPts val="990"/>
              <a:buNone/>
            </a:pPr>
            <a:r>
              <a:rPr lang="en" sz="3700">
                <a:latin typeface="Roboto Medium"/>
                <a:ea typeface="Roboto Medium"/>
                <a:cs typeface="Roboto Medium"/>
                <a:sym typeface="Roboto Medium"/>
              </a:rPr>
              <a:t>Overall Process</a:t>
            </a:r>
            <a:endParaRPr sz="3700">
              <a:latin typeface="Roboto Medium"/>
              <a:ea typeface="Roboto Medium"/>
              <a:cs typeface="Roboto Medium"/>
              <a:sym typeface="Roboto Medium"/>
            </a:endParaRPr>
          </a:p>
        </p:txBody>
      </p:sp>
      <p:sp>
        <p:nvSpPr>
          <p:cNvPr id="83" name="Google Shape;83;p15"/>
          <p:cNvSpPr txBox="1">
            <a:spLocks noGrp="1"/>
          </p:cNvSpPr>
          <p:nvPr>
            <p:ph type="title" idx="2"/>
          </p:nvPr>
        </p:nvSpPr>
        <p:spPr>
          <a:xfrm>
            <a:off x="340100" y="612775"/>
            <a:ext cx="2845200" cy="7851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01</a:t>
            </a:r>
            <a:endParaRPr/>
          </a:p>
        </p:txBody>
      </p:sp>
      <p:pic>
        <p:nvPicPr>
          <p:cNvPr id="84" name="Google Shape;84;p15"/>
          <p:cNvPicPr preferRelativeResize="0"/>
          <p:nvPr/>
        </p:nvPicPr>
        <p:blipFill>
          <a:blip r:embed="rId3">
            <a:alphaModFix/>
          </a:blip>
          <a:stretch>
            <a:fillRect/>
          </a:stretch>
        </p:blipFill>
        <p:spPr>
          <a:xfrm>
            <a:off x="3722225" y="1767375"/>
            <a:ext cx="5335825" cy="1608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p:nvPr/>
        </p:nvSpPr>
        <p:spPr>
          <a:xfrm flipH="1">
            <a:off x="5217400" y="1043875"/>
            <a:ext cx="3771600" cy="3750300"/>
          </a:xfrm>
          <a:prstGeom prst="rect">
            <a:avLst/>
          </a:prstGeom>
          <a:solidFill>
            <a:srgbClr val="EFEFEF">
              <a:alpha val="446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0" name="Google Shape;90;p16"/>
          <p:cNvSpPr/>
          <p:nvPr/>
        </p:nvSpPr>
        <p:spPr>
          <a:xfrm>
            <a:off x="143025" y="1954425"/>
            <a:ext cx="4684200" cy="1941300"/>
          </a:xfrm>
          <a:prstGeom prst="rect">
            <a:avLst/>
          </a:prstGeom>
          <a:solidFill>
            <a:srgbClr val="FAFAFA">
              <a:alpha val="3333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cxnSp>
        <p:nvCxnSpPr>
          <p:cNvPr id="91" name="Google Shape;91;p16"/>
          <p:cNvCxnSpPr>
            <a:stCxn id="92" idx="4"/>
          </p:cNvCxnSpPr>
          <p:nvPr/>
        </p:nvCxnSpPr>
        <p:spPr>
          <a:xfrm>
            <a:off x="5627280" y="2004256"/>
            <a:ext cx="0" cy="1404300"/>
          </a:xfrm>
          <a:prstGeom prst="straightConnector1">
            <a:avLst/>
          </a:prstGeom>
          <a:noFill/>
          <a:ln w="9525" cap="flat" cmpd="sng">
            <a:solidFill>
              <a:schemeClr val="dk2"/>
            </a:solidFill>
            <a:prstDash val="solid"/>
            <a:round/>
            <a:headEnd type="none" w="med" len="med"/>
            <a:tailEnd type="triangle" w="med" len="med"/>
          </a:ln>
        </p:spPr>
      </p:cxnSp>
      <p:sp>
        <p:nvSpPr>
          <p:cNvPr id="93" name="Google Shape;93;p1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latin typeface="Roboto Medium"/>
                <a:ea typeface="Roboto Medium"/>
                <a:cs typeface="Roboto Medium"/>
                <a:sym typeface="Roboto Medium"/>
              </a:rPr>
              <a:t>Project Overview and Overall Process</a:t>
            </a:r>
            <a:endParaRPr>
              <a:latin typeface="Roboto Medium"/>
              <a:ea typeface="Roboto Medium"/>
              <a:cs typeface="Roboto Medium"/>
              <a:sym typeface="Roboto Medium"/>
            </a:endParaRPr>
          </a:p>
        </p:txBody>
      </p:sp>
      <p:grpSp>
        <p:nvGrpSpPr>
          <p:cNvPr id="94" name="Google Shape;94;p16"/>
          <p:cNvGrpSpPr/>
          <p:nvPr/>
        </p:nvGrpSpPr>
        <p:grpSpPr>
          <a:xfrm rot="2700000">
            <a:off x="5531045" y="833110"/>
            <a:ext cx="2567228" cy="2260983"/>
            <a:chOff x="1293736" y="1258050"/>
            <a:chExt cx="2911475" cy="2564164"/>
          </a:xfrm>
        </p:grpSpPr>
        <p:sp>
          <p:nvSpPr>
            <p:cNvPr id="95" name="Google Shape;95;p16"/>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92" name="Google Shape;92;p16"/>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96" name="Google Shape;96;p16"/>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97" name="Google Shape;97;p16"/>
            <p:cNvSpPr txBox="1"/>
            <p:nvPr/>
          </p:nvSpPr>
          <p:spPr>
            <a:xfrm rot="-2700000">
              <a:off x="1849760" y="2487754"/>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Validation creation with checking its quality</a:t>
              </a:r>
              <a:endParaRPr sz="700" b="1">
                <a:solidFill>
                  <a:schemeClr val="dk2"/>
                </a:solidFill>
                <a:latin typeface="Roboto"/>
                <a:ea typeface="Roboto"/>
                <a:cs typeface="Roboto"/>
                <a:sym typeface="Roboto"/>
              </a:endParaRPr>
            </a:p>
          </p:txBody>
        </p:sp>
      </p:grpSp>
      <p:sp>
        <p:nvSpPr>
          <p:cNvPr id="98" name="Google Shape;98;p16"/>
          <p:cNvSpPr txBox="1"/>
          <p:nvPr/>
        </p:nvSpPr>
        <p:spPr>
          <a:xfrm>
            <a:off x="8647150" y="3238025"/>
            <a:ext cx="23700" cy="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99" name="Google Shape;99;p16"/>
          <p:cNvGrpSpPr/>
          <p:nvPr/>
        </p:nvGrpSpPr>
        <p:grpSpPr>
          <a:xfrm rot="2700000">
            <a:off x="5529446" y="1698119"/>
            <a:ext cx="2567207" cy="2265515"/>
            <a:chOff x="3203958" y="1258050"/>
            <a:chExt cx="2911451" cy="2569304"/>
          </a:xfrm>
        </p:grpSpPr>
        <p:sp>
          <p:nvSpPr>
            <p:cNvPr id="100" name="Google Shape;100;p16"/>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01" name="Google Shape;101;p16"/>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102" name="Google Shape;102;p16"/>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sp>
          <p:nvSpPr>
            <p:cNvPr id="103" name="Google Shape;103;p16"/>
            <p:cNvSpPr txBox="1"/>
            <p:nvPr/>
          </p:nvSpPr>
          <p:spPr>
            <a:xfrm rot="-2700000">
              <a:off x="3753801" y="2490344"/>
              <a:ext cx="2556615"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Handle outliers, noisy labels, and class imbalance present in the given training set</a:t>
              </a:r>
              <a:endParaRPr sz="700" b="1">
                <a:solidFill>
                  <a:schemeClr val="dk2"/>
                </a:solidFill>
                <a:latin typeface="Roboto"/>
                <a:ea typeface="Roboto"/>
                <a:cs typeface="Roboto"/>
                <a:sym typeface="Roboto"/>
              </a:endParaRPr>
            </a:p>
          </p:txBody>
        </p:sp>
      </p:grpSp>
      <p:grpSp>
        <p:nvGrpSpPr>
          <p:cNvPr id="104" name="Google Shape;104;p16"/>
          <p:cNvGrpSpPr/>
          <p:nvPr/>
        </p:nvGrpSpPr>
        <p:grpSpPr>
          <a:xfrm rot="2700000">
            <a:off x="5530078" y="2643389"/>
            <a:ext cx="2567059" cy="2263790"/>
            <a:chOff x="5123977" y="1258050"/>
            <a:chExt cx="2911283" cy="2567348"/>
          </a:xfrm>
        </p:grpSpPr>
        <p:sp>
          <p:nvSpPr>
            <p:cNvPr id="105" name="Google Shape;105;p16"/>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06" name="Google Shape;106;p16"/>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107" name="Google Shape;107;p16"/>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sp>
          <p:nvSpPr>
            <p:cNvPr id="108" name="Google Shape;108;p16"/>
            <p:cNvSpPr txBox="1"/>
            <p:nvPr/>
          </p:nvSpPr>
          <p:spPr>
            <a:xfrm rot="-2700000">
              <a:off x="5676187" y="2489438"/>
              <a:ext cx="2553645"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Check whether the adjustment of the training dataset was meaningful or not</a:t>
              </a:r>
              <a:endParaRPr sz="700" b="1">
                <a:solidFill>
                  <a:schemeClr val="dk2"/>
                </a:solidFill>
                <a:latin typeface="Roboto"/>
                <a:ea typeface="Roboto"/>
                <a:cs typeface="Roboto"/>
                <a:sym typeface="Roboto"/>
              </a:endParaRPr>
            </a:p>
          </p:txBody>
        </p:sp>
      </p:grpSp>
      <p:sp>
        <p:nvSpPr>
          <p:cNvPr id="109" name="Google Shape;109;p16"/>
          <p:cNvSpPr txBox="1"/>
          <p:nvPr/>
        </p:nvSpPr>
        <p:spPr>
          <a:xfrm rot="5400000">
            <a:off x="7953700" y="3022325"/>
            <a:ext cx="1109700" cy="44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sp>
        <p:nvSpPr>
          <p:cNvPr id="110" name="Google Shape;110;p16"/>
          <p:cNvSpPr/>
          <p:nvPr/>
        </p:nvSpPr>
        <p:spPr>
          <a:xfrm rot="-5400000">
            <a:off x="3147150" y="2724200"/>
            <a:ext cx="3750300" cy="390000"/>
          </a:xfrm>
          <a:prstGeom prst="trapezoid">
            <a:avLst>
              <a:gd name="adj" fmla="val 231962"/>
            </a:avLst>
          </a:prstGeom>
          <a:solidFill>
            <a:srgbClr val="CCCCCC">
              <a:alpha val="4465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pic>
        <p:nvPicPr>
          <p:cNvPr id="111" name="Google Shape;111;p16"/>
          <p:cNvPicPr preferRelativeResize="0"/>
          <p:nvPr/>
        </p:nvPicPr>
        <p:blipFill>
          <a:blip r:embed="rId3">
            <a:alphaModFix/>
          </a:blip>
          <a:stretch>
            <a:fillRect/>
          </a:stretch>
        </p:blipFill>
        <p:spPr>
          <a:xfrm>
            <a:off x="280400" y="2254300"/>
            <a:ext cx="4409460" cy="1329451"/>
          </a:xfrm>
          <a:prstGeom prst="rect">
            <a:avLst/>
          </a:prstGeom>
          <a:noFill/>
          <a:ln>
            <a:noFill/>
          </a:ln>
        </p:spPr>
      </p:pic>
      <p:cxnSp>
        <p:nvCxnSpPr>
          <p:cNvPr id="112" name="Google Shape;112;p16"/>
          <p:cNvCxnSpPr>
            <a:stCxn id="105" idx="0"/>
            <a:endCxn id="100" idx="0"/>
          </p:cNvCxnSpPr>
          <p:nvPr/>
        </p:nvCxnSpPr>
        <p:spPr>
          <a:xfrm rot="10800000" flipH="1">
            <a:off x="8046786" y="2710375"/>
            <a:ext cx="600" cy="945000"/>
          </a:xfrm>
          <a:prstGeom prst="curvedConnector3">
            <a:avLst>
              <a:gd name="adj1" fmla="val 39687500"/>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a:spLocks noGrp="1"/>
          </p:cNvSpPr>
          <p:nvPr>
            <p:ph type="title"/>
          </p:nvPr>
        </p:nvSpPr>
        <p:spPr>
          <a:xfrm>
            <a:off x="340100" y="1548125"/>
            <a:ext cx="2845200" cy="2548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Roboto Medium"/>
                <a:ea typeface="Roboto Medium"/>
                <a:cs typeface="Roboto Medium"/>
                <a:sym typeface="Roboto Medium"/>
              </a:rPr>
              <a:t>Task 1: Validation Set</a:t>
            </a:r>
            <a:endParaRPr>
              <a:latin typeface="Roboto Medium"/>
              <a:ea typeface="Roboto Medium"/>
              <a:cs typeface="Roboto Medium"/>
              <a:sym typeface="Roboto Medium"/>
            </a:endParaRPr>
          </a:p>
        </p:txBody>
      </p:sp>
      <p:sp>
        <p:nvSpPr>
          <p:cNvPr id="118" name="Google Shape;118;p17"/>
          <p:cNvSpPr txBox="1">
            <a:spLocks noGrp="1"/>
          </p:cNvSpPr>
          <p:nvPr>
            <p:ph type="title" idx="2"/>
          </p:nvPr>
        </p:nvSpPr>
        <p:spPr>
          <a:xfrm>
            <a:off x="340100" y="612775"/>
            <a:ext cx="2845200" cy="785100"/>
          </a:xfrm>
          <a:prstGeom prst="rect">
            <a:avLst/>
          </a:prstGeom>
        </p:spPr>
        <p:txBody>
          <a:bodyPr spcFirstLastPara="1" wrap="square" lIns="91425" tIns="91425" rIns="91425" bIns="91425" anchor="ctr" anchorCtr="0">
            <a:spAutoFit/>
          </a:bodyPr>
          <a:lstStyle/>
          <a:p>
            <a:pPr marL="0" lvl="0" indent="0" algn="ctr" rtl="0">
              <a:spcBef>
                <a:spcPts val="0"/>
              </a:spcBef>
              <a:spcAft>
                <a:spcPts val="0"/>
              </a:spcAft>
              <a:buNone/>
            </a:pPr>
            <a:r>
              <a:rPr lang="en"/>
              <a:t>02</a:t>
            </a:r>
            <a:endParaRPr/>
          </a:p>
        </p:txBody>
      </p:sp>
      <p:cxnSp>
        <p:nvCxnSpPr>
          <p:cNvPr id="119" name="Google Shape;119;p17"/>
          <p:cNvCxnSpPr>
            <a:stCxn id="120" idx="4"/>
          </p:cNvCxnSpPr>
          <p:nvPr/>
        </p:nvCxnSpPr>
        <p:spPr>
          <a:xfrm>
            <a:off x="5093880" y="1775656"/>
            <a:ext cx="0" cy="1404300"/>
          </a:xfrm>
          <a:prstGeom prst="straightConnector1">
            <a:avLst/>
          </a:prstGeom>
          <a:noFill/>
          <a:ln w="9525" cap="flat" cmpd="sng">
            <a:solidFill>
              <a:schemeClr val="dk2"/>
            </a:solidFill>
            <a:prstDash val="solid"/>
            <a:round/>
            <a:headEnd type="none" w="med" len="med"/>
            <a:tailEnd type="triangle" w="med" len="med"/>
          </a:ln>
        </p:spPr>
      </p:cxnSp>
      <p:grpSp>
        <p:nvGrpSpPr>
          <p:cNvPr id="121" name="Google Shape;121;p17"/>
          <p:cNvGrpSpPr/>
          <p:nvPr/>
        </p:nvGrpSpPr>
        <p:grpSpPr>
          <a:xfrm rot="2700000">
            <a:off x="4997645" y="604510"/>
            <a:ext cx="2567228" cy="2260983"/>
            <a:chOff x="1293736" y="1258050"/>
            <a:chExt cx="2911475" cy="2564164"/>
          </a:xfrm>
        </p:grpSpPr>
        <p:sp>
          <p:nvSpPr>
            <p:cNvPr id="122" name="Google Shape;122;p17"/>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20" name="Google Shape;120;p17"/>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123" name="Google Shape;123;p17"/>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124" name="Google Shape;124;p17"/>
            <p:cNvSpPr txBox="1"/>
            <p:nvPr/>
          </p:nvSpPr>
          <p:spPr>
            <a:xfrm rot="-2700000">
              <a:off x="1849760" y="2487754"/>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Validation creation with checking its quality</a:t>
              </a:r>
              <a:endParaRPr sz="700" b="1">
                <a:solidFill>
                  <a:schemeClr val="dk2"/>
                </a:solidFill>
                <a:latin typeface="Roboto"/>
                <a:ea typeface="Roboto"/>
                <a:cs typeface="Roboto"/>
                <a:sym typeface="Roboto"/>
              </a:endParaRPr>
            </a:p>
          </p:txBody>
        </p:sp>
      </p:grpSp>
      <p:sp>
        <p:nvSpPr>
          <p:cNvPr id="125" name="Google Shape;125;p17"/>
          <p:cNvSpPr txBox="1"/>
          <p:nvPr/>
        </p:nvSpPr>
        <p:spPr>
          <a:xfrm>
            <a:off x="8113750" y="3009425"/>
            <a:ext cx="23700" cy="1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126" name="Google Shape;126;p17"/>
          <p:cNvGrpSpPr/>
          <p:nvPr/>
        </p:nvGrpSpPr>
        <p:grpSpPr>
          <a:xfrm rot="2700000">
            <a:off x="4996046" y="1469519"/>
            <a:ext cx="2567207" cy="2265515"/>
            <a:chOff x="3203958" y="1258050"/>
            <a:chExt cx="2911451" cy="2569304"/>
          </a:xfrm>
        </p:grpSpPr>
        <p:sp>
          <p:nvSpPr>
            <p:cNvPr id="127" name="Google Shape;127;p17"/>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28" name="Google Shape;128;p17"/>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129" name="Google Shape;129;p17"/>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sp>
          <p:nvSpPr>
            <p:cNvPr id="130" name="Google Shape;130;p17"/>
            <p:cNvSpPr txBox="1"/>
            <p:nvPr/>
          </p:nvSpPr>
          <p:spPr>
            <a:xfrm rot="-2700000">
              <a:off x="3753801" y="2490344"/>
              <a:ext cx="2556615"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Handle outliers, noisy labels, and class imbalance present in the given training set</a:t>
              </a:r>
              <a:endParaRPr sz="700" b="1">
                <a:solidFill>
                  <a:schemeClr val="dk2"/>
                </a:solidFill>
                <a:latin typeface="Roboto"/>
                <a:ea typeface="Roboto"/>
                <a:cs typeface="Roboto"/>
                <a:sym typeface="Roboto"/>
              </a:endParaRPr>
            </a:p>
          </p:txBody>
        </p:sp>
      </p:grpSp>
      <p:grpSp>
        <p:nvGrpSpPr>
          <p:cNvPr id="131" name="Google Shape;131;p17"/>
          <p:cNvGrpSpPr/>
          <p:nvPr/>
        </p:nvGrpSpPr>
        <p:grpSpPr>
          <a:xfrm rot="2700000">
            <a:off x="4996678" y="2414789"/>
            <a:ext cx="2567059" cy="2263790"/>
            <a:chOff x="5123977" y="1258050"/>
            <a:chExt cx="2911283" cy="2567348"/>
          </a:xfrm>
        </p:grpSpPr>
        <p:sp>
          <p:nvSpPr>
            <p:cNvPr id="132" name="Google Shape;132;p17"/>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33" name="Google Shape;133;p17"/>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134" name="Google Shape;134;p17"/>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sp>
          <p:nvSpPr>
            <p:cNvPr id="135" name="Google Shape;135;p17"/>
            <p:cNvSpPr txBox="1"/>
            <p:nvPr/>
          </p:nvSpPr>
          <p:spPr>
            <a:xfrm rot="-2700000">
              <a:off x="5676187" y="2489438"/>
              <a:ext cx="2553645"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Check whether the adjustment of the training dataset was meaningful or not</a:t>
              </a:r>
              <a:endParaRPr sz="700" b="1">
                <a:solidFill>
                  <a:schemeClr val="dk2"/>
                </a:solidFill>
                <a:latin typeface="Roboto"/>
                <a:ea typeface="Roboto"/>
                <a:cs typeface="Roboto"/>
                <a:sym typeface="Roboto"/>
              </a:endParaRPr>
            </a:p>
          </p:txBody>
        </p:sp>
      </p:grpSp>
      <p:sp>
        <p:nvSpPr>
          <p:cNvPr id="136" name="Google Shape;136;p17"/>
          <p:cNvSpPr txBox="1"/>
          <p:nvPr/>
        </p:nvSpPr>
        <p:spPr>
          <a:xfrm rot="5400000">
            <a:off x="7420300" y="2793725"/>
            <a:ext cx="1109700" cy="447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137" name="Google Shape;137;p17"/>
          <p:cNvCxnSpPr>
            <a:stCxn id="132" idx="0"/>
            <a:endCxn id="127" idx="0"/>
          </p:cNvCxnSpPr>
          <p:nvPr/>
        </p:nvCxnSpPr>
        <p:spPr>
          <a:xfrm rot="10800000" flipH="1">
            <a:off x="7513386" y="2481775"/>
            <a:ext cx="600" cy="945000"/>
          </a:xfrm>
          <a:prstGeom prst="curvedConnector3">
            <a:avLst>
              <a:gd name="adj1" fmla="val 39687500"/>
            </a:avLst>
          </a:prstGeom>
          <a:noFill/>
          <a:ln w="9525" cap="flat" cmpd="sng">
            <a:solidFill>
              <a:schemeClr val="dk2"/>
            </a:solidFill>
            <a:prstDash val="solid"/>
            <a:round/>
            <a:headEnd type="none" w="med" len="med"/>
            <a:tailEnd type="triangle" w="med" len="med"/>
          </a:ln>
        </p:spPr>
      </p:cxnSp>
      <p:sp>
        <p:nvSpPr>
          <p:cNvPr id="138" name="Google Shape;138;p17"/>
          <p:cNvSpPr/>
          <p:nvPr/>
        </p:nvSpPr>
        <p:spPr>
          <a:xfrm>
            <a:off x="4747425" y="2234100"/>
            <a:ext cx="3474800" cy="271547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body" idx="4294967295"/>
          </p:nvPr>
        </p:nvSpPr>
        <p:spPr>
          <a:xfrm>
            <a:off x="3551400" y="1344375"/>
            <a:ext cx="5520000" cy="1238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dk2"/>
              </a:buClr>
              <a:buSzPts val="1400"/>
              <a:buChar char="➔"/>
            </a:pPr>
            <a:r>
              <a:rPr lang="en" sz="1200" b="1">
                <a:solidFill>
                  <a:schemeClr val="dk2"/>
                </a:solidFill>
              </a:rPr>
              <a:t>Accurate Evaluation: </a:t>
            </a:r>
            <a:br>
              <a:rPr lang="en" sz="1200">
                <a:solidFill>
                  <a:schemeClr val="dk2"/>
                </a:solidFill>
              </a:rPr>
            </a:br>
            <a:r>
              <a:rPr lang="en" sz="1100">
                <a:solidFill>
                  <a:schemeClr val="dk2"/>
                </a:solidFill>
                <a:latin typeface="Roboto Light"/>
                <a:ea typeface="Roboto Light"/>
                <a:cs typeface="Roboto Light"/>
                <a:sym typeface="Roboto Light"/>
              </a:rPr>
              <a:t>A high-quality validation set allows us to accurately evaluate the performance of our enhanced training dataset</a:t>
            </a:r>
            <a:endParaRPr sz="1100">
              <a:solidFill>
                <a:schemeClr val="dk2"/>
              </a:solidFill>
            </a:endParaRPr>
          </a:p>
          <a:p>
            <a:pPr marL="457200" lvl="0" indent="-317500" algn="l" rtl="0">
              <a:spcBef>
                <a:spcPts val="0"/>
              </a:spcBef>
              <a:spcAft>
                <a:spcPts val="0"/>
              </a:spcAft>
              <a:buClr>
                <a:schemeClr val="dk2"/>
              </a:buClr>
              <a:buSzPts val="1400"/>
              <a:buChar char="➔"/>
            </a:pPr>
            <a:r>
              <a:rPr lang="en" sz="1200" b="1">
                <a:solidFill>
                  <a:schemeClr val="dk2"/>
                </a:solidFill>
              </a:rPr>
              <a:t>Generalization Assessment:</a:t>
            </a:r>
            <a:br>
              <a:rPr lang="en" sz="1200">
                <a:solidFill>
                  <a:schemeClr val="dk2"/>
                </a:solidFill>
              </a:rPr>
            </a:br>
            <a:r>
              <a:rPr lang="en" sz="1100">
                <a:solidFill>
                  <a:schemeClr val="dk2"/>
                </a:solidFill>
                <a:latin typeface="Roboto Light"/>
                <a:ea typeface="Roboto Light"/>
                <a:cs typeface="Roboto Light"/>
                <a:sym typeface="Roboto Light"/>
              </a:rPr>
              <a:t>If the validation set is also noisy or of low quality, it becomes difficult to determine whether the model is performing well or just overfitting to the noise</a:t>
            </a:r>
            <a:endParaRPr sz="1100">
              <a:solidFill>
                <a:schemeClr val="dk2"/>
              </a:solidFill>
              <a:latin typeface="Roboto Light"/>
              <a:ea typeface="Roboto Light"/>
              <a:cs typeface="Roboto Light"/>
              <a:sym typeface="Roboto Light"/>
            </a:endParaRPr>
          </a:p>
        </p:txBody>
      </p:sp>
      <p:sp>
        <p:nvSpPr>
          <p:cNvPr id="144" name="Google Shape;144;p1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latin typeface="Roboto Medium"/>
                <a:ea typeface="Roboto Medium"/>
                <a:cs typeface="Roboto Medium"/>
                <a:sym typeface="Roboto Medium"/>
              </a:rPr>
              <a:t>Rationale and </a:t>
            </a:r>
            <a:r>
              <a:rPr lang="en"/>
              <a:t>Approach </a:t>
            </a:r>
            <a:endParaRPr>
              <a:latin typeface="Roboto Medium"/>
              <a:ea typeface="Roboto Medium"/>
              <a:cs typeface="Roboto Medium"/>
              <a:sym typeface="Roboto Medium"/>
            </a:endParaRPr>
          </a:p>
        </p:txBody>
      </p:sp>
      <p:pic>
        <p:nvPicPr>
          <p:cNvPr id="145" name="Google Shape;145;p18"/>
          <p:cNvPicPr preferRelativeResize="0"/>
          <p:nvPr/>
        </p:nvPicPr>
        <p:blipFill>
          <a:blip r:embed="rId3">
            <a:alphaModFix/>
          </a:blip>
          <a:stretch>
            <a:fillRect/>
          </a:stretch>
        </p:blipFill>
        <p:spPr>
          <a:xfrm>
            <a:off x="7790975" y="2928462"/>
            <a:ext cx="1133868" cy="1162762"/>
          </a:xfrm>
          <a:prstGeom prst="rect">
            <a:avLst/>
          </a:prstGeom>
          <a:noFill/>
          <a:ln>
            <a:noFill/>
          </a:ln>
        </p:spPr>
      </p:pic>
      <p:sp>
        <p:nvSpPr>
          <p:cNvPr id="146" name="Google Shape;146;p18"/>
          <p:cNvSpPr txBox="1"/>
          <p:nvPr/>
        </p:nvSpPr>
        <p:spPr>
          <a:xfrm>
            <a:off x="7260812" y="2896571"/>
            <a:ext cx="656700" cy="3078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1600"/>
              </a:spcAft>
              <a:buNone/>
            </a:pPr>
            <a:r>
              <a:rPr lang="en" sz="800" i="1">
                <a:solidFill>
                  <a:schemeClr val="dk2"/>
                </a:solidFill>
                <a:latin typeface="Roboto"/>
                <a:ea typeface="Roboto"/>
                <a:cs typeface="Roboto"/>
                <a:sym typeface="Roboto"/>
              </a:rPr>
              <a:t>Noises</a:t>
            </a:r>
            <a:endParaRPr sz="800" i="1">
              <a:solidFill>
                <a:schemeClr val="dk2"/>
              </a:solidFill>
              <a:latin typeface="Roboto"/>
              <a:ea typeface="Roboto"/>
              <a:cs typeface="Roboto"/>
              <a:sym typeface="Roboto"/>
            </a:endParaRPr>
          </a:p>
        </p:txBody>
      </p:sp>
      <p:sp>
        <p:nvSpPr>
          <p:cNvPr id="147" name="Google Shape;147;p18"/>
          <p:cNvSpPr txBox="1"/>
          <p:nvPr/>
        </p:nvSpPr>
        <p:spPr>
          <a:xfrm>
            <a:off x="3905993" y="3155385"/>
            <a:ext cx="3314400" cy="978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i="1">
                <a:solidFill>
                  <a:schemeClr val="dk2"/>
                </a:solidFill>
                <a:latin typeface="Roboto"/>
                <a:ea typeface="Roboto"/>
                <a:cs typeface="Roboto"/>
                <a:sym typeface="Roboto"/>
              </a:rPr>
              <a:t>Google crawling:</a:t>
            </a:r>
            <a:endParaRPr sz="1000" i="1">
              <a:solidFill>
                <a:schemeClr val="dk2"/>
              </a:solidFill>
              <a:latin typeface="Roboto"/>
              <a:ea typeface="Roboto"/>
              <a:cs typeface="Roboto"/>
              <a:sym typeface="Roboto"/>
            </a:endParaRPr>
          </a:p>
          <a:p>
            <a:pPr marL="0" lvl="0" indent="0" algn="l" rtl="0">
              <a:lnSpc>
                <a:spcPct val="115000"/>
              </a:lnSpc>
              <a:spcBef>
                <a:spcPts val="0"/>
              </a:spcBef>
              <a:spcAft>
                <a:spcPts val="0"/>
              </a:spcAft>
              <a:buNone/>
            </a:pPr>
            <a:r>
              <a:rPr lang="en" sz="900" i="1">
                <a:solidFill>
                  <a:schemeClr val="dk2"/>
                </a:solidFill>
                <a:latin typeface="Roboto Light"/>
                <a:ea typeface="Roboto Light"/>
                <a:cs typeface="Roboto Light"/>
                <a:sym typeface="Roboto Light"/>
              </a:rPr>
              <a:t>query = "hamster" </a:t>
            </a:r>
            <a:endParaRPr sz="900" i="1">
              <a:solidFill>
                <a:schemeClr val="dk2"/>
              </a:solidFill>
              <a:latin typeface="Roboto Light"/>
              <a:ea typeface="Roboto Light"/>
              <a:cs typeface="Roboto Light"/>
              <a:sym typeface="Roboto Light"/>
            </a:endParaRPr>
          </a:p>
          <a:p>
            <a:pPr marL="0" lvl="0" indent="0" algn="l" rtl="0">
              <a:lnSpc>
                <a:spcPct val="115000"/>
              </a:lnSpc>
              <a:spcBef>
                <a:spcPts val="0"/>
              </a:spcBef>
              <a:spcAft>
                <a:spcPts val="0"/>
              </a:spcAft>
              <a:buNone/>
            </a:pPr>
            <a:r>
              <a:rPr lang="en" sz="900" i="1">
                <a:solidFill>
                  <a:schemeClr val="dk2"/>
                </a:solidFill>
                <a:latin typeface="Roboto Light"/>
                <a:ea typeface="Roboto Light"/>
                <a:cs typeface="Roboto Light"/>
                <a:sym typeface="Roboto Light"/>
              </a:rPr>
              <a:t>url = f"https://www.google.com/search?q={query}&amp;source=lnms&amp;tbm=isch"</a:t>
            </a:r>
            <a:endParaRPr sz="900" i="1">
              <a:solidFill>
                <a:schemeClr val="dk2"/>
              </a:solidFill>
              <a:latin typeface="Roboto Light"/>
              <a:ea typeface="Roboto Light"/>
              <a:cs typeface="Roboto Light"/>
              <a:sym typeface="Roboto Light"/>
            </a:endParaRPr>
          </a:p>
        </p:txBody>
      </p:sp>
      <p:sp>
        <p:nvSpPr>
          <p:cNvPr id="148" name="Google Shape;148;p18"/>
          <p:cNvSpPr/>
          <p:nvPr/>
        </p:nvSpPr>
        <p:spPr>
          <a:xfrm>
            <a:off x="7090504" y="3055782"/>
            <a:ext cx="213600" cy="14025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Roboto"/>
              <a:ea typeface="Roboto"/>
              <a:cs typeface="Roboto"/>
              <a:sym typeface="Roboto"/>
            </a:endParaRPr>
          </a:p>
        </p:txBody>
      </p:sp>
      <p:sp>
        <p:nvSpPr>
          <p:cNvPr id="149" name="Google Shape;149;p18"/>
          <p:cNvSpPr txBox="1"/>
          <p:nvPr/>
        </p:nvSpPr>
        <p:spPr>
          <a:xfrm>
            <a:off x="7260812" y="4313627"/>
            <a:ext cx="1005600" cy="3078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1600"/>
              </a:spcAft>
              <a:buNone/>
            </a:pPr>
            <a:r>
              <a:rPr lang="en" sz="800" i="1">
                <a:solidFill>
                  <a:schemeClr val="dk2"/>
                </a:solidFill>
                <a:latin typeface="Roboto"/>
                <a:ea typeface="Roboto"/>
                <a:cs typeface="Roboto"/>
                <a:sym typeface="Roboto"/>
              </a:rPr>
              <a:t>Time-consuming</a:t>
            </a:r>
            <a:endParaRPr sz="800" i="1">
              <a:solidFill>
                <a:schemeClr val="dk2"/>
              </a:solidFill>
              <a:latin typeface="Roboto"/>
              <a:ea typeface="Roboto"/>
              <a:cs typeface="Roboto"/>
              <a:sym typeface="Roboto"/>
            </a:endParaRPr>
          </a:p>
        </p:txBody>
      </p:sp>
      <p:cxnSp>
        <p:nvCxnSpPr>
          <p:cNvPr id="150" name="Google Shape;150;p18"/>
          <p:cNvCxnSpPr>
            <a:stCxn id="151" idx="4"/>
          </p:cNvCxnSpPr>
          <p:nvPr/>
        </p:nvCxnSpPr>
        <p:spPr>
          <a:xfrm>
            <a:off x="451023" y="1995988"/>
            <a:ext cx="0" cy="774900"/>
          </a:xfrm>
          <a:prstGeom prst="straightConnector1">
            <a:avLst/>
          </a:prstGeom>
          <a:noFill/>
          <a:ln w="9525" cap="flat" cmpd="sng">
            <a:solidFill>
              <a:schemeClr val="dk2"/>
            </a:solidFill>
            <a:prstDash val="solid"/>
            <a:round/>
            <a:headEnd type="none" w="med" len="med"/>
            <a:tailEnd type="triangle" w="med" len="med"/>
          </a:ln>
        </p:spPr>
      </p:cxnSp>
      <p:grpSp>
        <p:nvGrpSpPr>
          <p:cNvPr id="152" name="Google Shape;152;p18"/>
          <p:cNvGrpSpPr/>
          <p:nvPr/>
        </p:nvGrpSpPr>
        <p:grpSpPr>
          <a:xfrm rot="2700000">
            <a:off x="380348" y="966428"/>
            <a:ext cx="2165422" cy="1941479"/>
            <a:chOff x="1293736" y="1258050"/>
            <a:chExt cx="2840788" cy="2547000"/>
          </a:xfrm>
        </p:grpSpPr>
        <p:sp>
          <p:nvSpPr>
            <p:cNvPr id="153" name="Google Shape;153;p18"/>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51" name="Google Shape;151;p18"/>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154" name="Google Shape;154;p18"/>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155" name="Google Shape;155;p18"/>
            <p:cNvSpPr txBox="1"/>
            <p:nvPr/>
          </p:nvSpPr>
          <p:spPr>
            <a:xfrm rot="-2700000">
              <a:off x="1779073" y="2417068"/>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Initial Approach: Google Crawling</a:t>
              </a:r>
              <a:endParaRPr sz="700" b="1">
                <a:solidFill>
                  <a:schemeClr val="dk2"/>
                </a:solidFill>
                <a:latin typeface="Roboto"/>
                <a:ea typeface="Roboto"/>
                <a:cs typeface="Roboto"/>
                <a:sym typeface="Roboto"/>
              </a:endParaRPr>
            </a:p>
          </p:txBody>
        </p:sp>
      </p:grpSp>
      <p:sp>
        <p:nvSpPr>
          <p:cNvPr id="156" name="Google Shape;156;p18"/>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157" name="Google Shape;157;p18"/>
          <p:cNvGrpSpPr/>
          <p:nvPr/>
        </p:nvGrpSpPr>
        <p:grpSpPr>
          <a:xfrm rot="2700000">
            <a:off x="413143" y="2016610"/>
            <a:ext cx="1941479" cy="1941479"/>
            <a:chOff x="3203958" y="1258050"/>
            <a:chExt cx="2547000" cy="2547000"/>
          </a:xfrm>
        </p:grpSpPr>
        <p:sp>
          <p:nvSpPr>
            <p:cNvPr id="158" name="Google Shape;158;p18"/>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59" name="Google Shape;159;p18"/>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160" name="Google Shape;160;p18"/>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sp>
        <p:nvSpPr>
          <p:cNvPr id="161" name="Google Shape;161;p18"/>
          <p:cNvSpPr txBox="1"/>
          <p:nvPr/>
        </p:nvSpPr>
        <p:spPr>
          <a:xfrm rot="5400000">
            <a:off x="2383650" y="301202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162" name="Google Shape;162;p18"/>
          <p:cNvCxnSpPr>
            <a:stCxn id="163" idx="0"/>
            <a:endCxn id="158" idx="0"/>
          </p:cNvCxnSpPr>
          <p:nvPr/>
        </p:nvCxnSpPr>
        <p:spPr>
          <a:xfrm rot="10800000" flipH="1">
            <a:off x="2542623" y="2987437"/>
            <a:ext cx="600" cy="4359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164" name="Google Shape;164;p18"/>
          <p:cNvGrpSpPr/>
          <p:nvPr/>
        </p:nvGrpSpPr>
        <p:grpSpPr>
          <a:xfrm rot="2700000">
            <a:off x="413142" y="2452598"/>
            <a:ext cx="1941479" cy="1941479"/>
            <a:chOff x="5123977" y="1258050"/>
            <a:chExt cx="2547000" cy="2547000"/>
          </a:xfrm>
        </p:grpSpPr>
        <p:sp>
          <p:nvSpPr>
            <p:cNvPr id="163" name="Google Shape;163;p18"/>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65" name="Google Shape;165;p18"/>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166" name="Google Shape;166;p18"/>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sp>
        <p:nvSpPr>
          <p:cNvPr id="167" name="Google Shape;167;p18"/>
          <p:cNvSpPr/>
          <p:nvPr/>
        </p:nvSpPr>
        <p:spPr>
          <a:xfrm>
            <a:off x="98250" y="2770900"/>
            <a:ext cx="2983775" cy="130487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body" idx="4294967295"/>
          </p:nvPr>
        </p:nvSpPr>
        <p:spPr>
          <a:xfrm>
            <a:off x="3551400" y="1254425"/>
            <a:ext cx="5538300" cy="1238100"/>
          </a:xfrm>
          <a:prstGeom prst="rect">
            <a:avLst/>
          </a:prstGeom>
        </p:spPr>
        <p:txBody>
          <a:bodyPr spcFirstLastPara="1" wrap="square" lIns="91425" tIns="91425" rIns="91425" bIns="91425" anchor="ctr" anchorCtr="0">
            <a:noAutofit/>
          </a:bodyPr>
          <a:lstStyle/>
          <a:p>
            <a:pPr marL="457200" lvl="0" indent="-317500" algn="l" rtl="0">
              <a:spcBef>
                <a:spcPts val="0"/>
              </a:spcBef>
              <a:spcAft>
                <a:spcPts val="0"/>
              </a:spcAft>
              <a:buClr>
                <a:schemeClr val="dk2"/>
              </a:buClr>
              <a:buSzPts val="1400"/>
              <a:buChar char="➔"/>
            </a:pPr>
            <a:r>
              <a:rPr lang="en" sz="1200" b="1" dirty="0">
                <a:solidFill>
                  <a:schemeClr val="dk2"/>
                </a:solidFill>
              </a:rPr>
              <a:t>Quality and accuracy: </a:t>
            </a:r>
            <a:br>
              <a:rPr lang="en" sz="1200" dirty="0">
                <a:solidFill>
                  <a:schemeClr val="dk2"/>
                </a:solidFill>
              </a:rPr>
            </a:br>
            <a:r>
              <a:rPr lang="en" sz="1100" dirty="0">
                <a:solidFill>
                  <a:schemeClr val="dk2"/>
                </a:solidFill>
                <a:latin typeface="Roboto Light"/>
                <a:ea typeface="Roboto Light"/>
                <a:cs typeface="Roboto Light"/>
                <a:sym typeface="Roboto Light"/>
              </a:rPr>
              <a:t>Open-source databases (</a:t>
            </a:r>
            <a:r>
              <a:rPr lang="en" sz="1100" i="1" dirty="0">
                <a:solidFill>
                  <a:schemeClr val="dk2"/>
                </a:solidFill>
                <a:latin typeface="Roboto Light"/>
                <a:ea typeface="Roboto Light"/>
                <a:cs typeface="Roboto Light"/>
                <a:sym typeface="Roboto Light"/>
              </a:rPr>
              <a:t>Roboflow, Image.CV</a:t>
            </a:r>
            <a:r>
              <a:rPr lang="en" sz="1100" dirty="0">
                <a:solidFill>
                  <a:schemeClr val="dk2"/>
                </a:solidFill>
                <a:latin typeface="Roboto Light"/>
                <a:ea typeface="Roboto Light"/>
                <a:cs typeface="Roboto Light"/>
                <a:sym typeface="Roboto Light"/>
              </a:rPr>
              <a:t>) provide high-quality labeled images with strict curation, ensuring that the images are accurately categorized</a:t>
            </a:r>
            <a:endParaRPr sz="1100" dirty="0">
              <a:solidFill>
                <a:schemeClr val="dk2"/>
              </a:solidFill>
            </a:endParaRPr>
          </a:p>
          <a:p>
            <a:pPr marL="457200" lvl="0" indent="-317500" algn="l" rtl="0">
              <a:spcBef>
                <a:spcPts val="0"/>
              </a:spcBef>
              <a:spcAft>
                <a:spcPts val="0"/>
              </a:spcAft>
              <a:buClr>
                <a:schemeClr val="dk2"/>
              </a:buClr>
              <a:buSzPts val="1400"/>
              <a:buChar char="➔"/>
            </a:pPr>
            <a:r>
              <a:rPr lang="en" sz="1200" b="1" dirty="0">
                <a:solidFill>
                  <a:schemeClr val="dk2"/>
                </a:solidFill>
              </a:rPr>
              <a:t>Efficiency:</a:t>
            </a:r>
            <a:br>
              <a:rPr lang="en" sz="1200" dirty="0">
                <a:solidFill>
                  <a:schemeClr val="dk2"/>
                </a:solidFill>
              </a:rPr>
            </a:br>
            <a:r>
              <a:rPr lang="en" sz="1100" dirty="0">
                <a:solidFill>
                  <a:schemeClr val="dk2"/>
                </a:solidFill>
                <a:latin typeface="Roboto Light"/>
                <a:ea typeface="Roboto Light"/>
                <a:cs typeface="Roboto Light"/>
                <a:sym typeface="Roboto Light"/>
              </a:rPr>
              <a:t>More efficient than manual crawling and verification</a:t>
            </a:r>
            <a:endParaRPr sz="1100" dirty="0">
              <a:solidFill>
                <a:schemeClr val="dk2"/>
              </a:solidFill>
              <a:latin typeface="Roboto Light"/>
              <a:ea typeface="Roboto Light"/>
              <a:cs typeface="Roboto Light"/>
              <a:sym typeface="Roboto Light"/>
            </a:endParaRPr>
          </a:p>
          <a:p>
            <a:pPr marL="457200" lvl="0" indent="-311150" algn="l" rtl="0">
              <a:spcBef>
                <a:spcPts val="0"/>
              </a:spcBef>
              <a:spcAft>
                <a:spcPts val="0"/>
              </a:spcAft>
              <a:buClr>
                <a:schemeClr val="dk2"/>
              </a:buClr>
              <a:buSzPts val="1300"/>
              <a:buFont typeface="Roboto Light"/>
              <a:buChar char="➔"/>
            </a:pPr>
            <a:r>
              <a:rPr lang="en" sz="1200" b="1" dirty="0">
                <a:solidFill>
                  <a:schemeClr val="dk2"/>
                </a:solidFill>
              </a:rPr>
              <a:t>Scalability:</a:t>
            </a:r>
            <a:br>
              <a:rPr lang="en" sz="1200" dirty="0">
                <a:solidFill>
                  <a:schemeClr val="dk2"/>
                </a:solidFill>
              </a:rPr>
            </a:br>
            <a:r>
              <a:rPr lang="en" sz="1100" dirty="0">
                <a:solidFill>
                  <a:schemeClr val="dk2"/>
                </a:solidFill>
                <a:latin typeface="Roboto Light"/>
                <a:ea typeface="Roboto Light"/>
                <a:cs typeface="Roboto Light"/>
                <a:sym typeface="Roboto Light"/>
              </a:rPr>
              <a:t>Sufficient and large in volume</a:t>
            </a:r>
            <a:endParaRPr sz="1000" b="1" dirty="0">
              <a:solidFill>
                <a:schemeClr val="dk2"/>
              </a:solidFill>
            </a:endParaRPr>
          </a:p>
        </p:txBody>
      </p:sp>
      <p:sp>
        <p:nvSpPr>
          <p:cNvPr id="173" name="Google Shape;173;p1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Method: Utilizing Open-source Image Databases</a:t>
            </a:r>
            <a:endParaRPr>
              <a:latin typeface="Roboto Medium"/>
              <a:ea typeface="Roboto Medium"/>
              <a:cs typeface="Roboto Medium"/>
              <a:sym typeface="Roboto Medium"/>
            </a:endParaRPr>
          </a:p>
        </p:txBody>
      </p:sp>
      <p:grpSp>
        <p:nvGrpSpPr>
          <p:cNvPr id="174" name="Google Shape;174;p19"/>
          <p:cNvGrpSpPr/>
          <p:nvPr/>
        </p:nvGrpSpPr>
        <p:grpSpPr>
          <a:xfrm>
            <a:off x="6348243" y="2975504"/>
            <a:ext cx="2400019" cy="1461709"/>
            <a:chOff x="4857200" y="1219150"/>
            <a:chExt cx="4134400" cy="3039528"/>
          </a:xfrm>
        </p:grpSpPr>
        <p:pic>
          <p:nvPicPr>
            <p:cNvPr id="175" name="Google Shape;175;p19"/>
            <p:cNvPicPr preferRelativeResize="0"/>
            <p:nvPr/>
          </p:nvPicPr>
          <p:blipFill>
            <a:blip r:embed="rId3">
              <a:alphaModFix/>
            </a:blip>
            <a:stretch>
              <a:fillRect/>
            </a:stretch>
          </p:blipFill>
          <p:spPr>
            <a:xfrm>
              <a:off x="4857200" y="1219150"/>
              <a:ext cx="4134400" cy="259493"/>
            </a:xfrm>
            <a:prstGeom prst="rect">
              <a:avLst/>
            </a:prstGeom>
            <a:noFill/>
            <a:ln>
              <a:noFill/>
            </a:ln>
          </p:spPr>
        </p:pic>
        <p:pic>
          <p:nvPicPr>
            <p:cNvPr id="176" name="Google Shape;176;p19"/>
            <p:cNvPicPr preferRelativeResize="0"/>
            <p:nvPr/>
          </p:nvPicPr>
          <p:blipFill>
            <a:blip r:embed="rId4">
              <a:alphaModFix/>
            </a:blip>
            <a:stretch>
              <a:fillRect/>
            </a:stretch>
          </p:blipFill>
          <p:spPr>
            <a:xfrm>
              <a:off x="4857200" y="1478651"/>
              <a:ext cx="4134399" cy="2780027"/>
            </a:xfrm>
            <a:prstGeom prst="rect">
              <a:avLst/>
            </a:prstGeom>
            <a:noFill/>
            <a:ln>
              <a:noFill/>
            </a:ln>
          </p:spPr>
        </p:pic>
      </p:grpSp>
      <p:pic>
        <p:nvPicPr>
          <p:cNvPr id="177" name="Google Shape;177;p19"/>
          <p:cNvPicPr preferRelativeResize="0"/>
          <p:nvPr/>
        </p:nvPicPr>
        <p:blipFill>
          <a:blip r:embed="rId5">
            <a:alphaModFix/>
          </a:blip>
          <a:stretch>
            <a:fillRect/>
          </a:stretch>
        </p:blipFill>
        <p:spPr>
          <a:xfrm>
            <a:off x="3878125" y="2975478"/>
            <a:ext cx="2399958" cy="1461694"/>
          </a:xfrm>
          <a:prstGeom prst="rect">
            <a:avLst/>
          </a:prstGeom>
          <a:noFill/>
          <a:ln>
            <a:noFill/>
          </a:ln>
        </p:spPr>
      </p:pic>
      <p:sp>
        <p:nvSpPr>
          <p:cNvPr id="178" name="Google Shape;178;p19"/>
          <p:cNvSpPr txBox="1"/>
          <p:nvPr/>
        </p:nvSpPr>
        <p:spPr>
          <a:xfrm>
            <a:off x="4038543" y="4437171"/>
            <a:ext cx="2079000" cy="2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Roboflow</a:t>
            </a:r>
            <a:endParaRPr sz="700" b="1">
              <a:solidFill>
                <a:schemeClr val="dk2"/>
              </a:solidFill>
              <a:latin typeface="Roboto"/>
              <a:ea typeface="Roboto"/>
              <a:cs typeface="Roboto"/>
              <a:sym typeface="Roboto"/>
            </a:endParaRPr>
          </a:p>
        </p:txBody>
      </p:sp>
      <p:sp>
        <p:nvSpPr>
          <p:cNvPr id="179" name="Google Shape;179;p19"/>
          <p:cNvSpPr txBox="1"/>
          <p:nvPr/>
        </p:nvSpPr>
        <p:spPr>
          <a:xfrm>
            <a:off x="6508601" y="4437171"/>
            <a:ext cx="2079000" cy="22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Image.CV</a:t>
            </a:r>
            <a:endParaRPr sz="700" b="1">
              <a:solidFill>
                <a:schemeClr val="dk2"/>
              </a:solidFill>
              <a:latin typeface="Roboto"/>
              <a:ea typeface="Roboto"/>
              <a:cs typeface="Roboto"/>
              <a:sym typeface="Roboto"/>
            </a:endParaRPr>
          </a:p>
        </p:txBody>
      </p:sp>
      <p:cxnSp>
        <p:nvCxnSpPr>
          <p:cNvPr id="180" name="Google Shape;180;p19"/>
          <p:cNvCxnSpPr>
            <a:stCxn id="181" idx="4"/>
          </p:cNvCxnSpPr>
          <p:nvPr/>
        </p:nvCxnSpPr>
        <p:spPr>
          <a:xfrm>
            <a:off x="451023" y="1995988"/>
            <a:ext cx="0" cy="774900"/>
          </a:xfrm>
          <a:prstGeom prst="straightConnector1">
            <a:avLst/>
          </a:prstGeom>
          <a:noFill/>
          <a:ln w="9525" cap="flat" cmpd="sng">
            <a:solidFill>
              <a:schemeClr val="dk2"/>
            </a:solidFill>
            <a:prstDash val="solid"/>
            <a:round/>
            <a:headEnd type="none" w="med" len="med"/>
            <a:tailEnd type="triangle" w="med" len="med"/>
          </a:ln>
        </p:spPr>
      </p:cxnSp>
      <p:grpSp>
        <p:nvGrpSpPr>
          <p:cNvPr id="182" name="Google Shape;182;p19"/>
          <p:cNvGrpSpPr/>
          <p:nvPr/>
        </p:nvGrpSpPr>
        <p:grpSpPr>
          <a:xfrm rot="2700000">
            <a:off x="380348" y="966428"/>
            <a:ext cx="2165422" cy="1941479"/>
            <a:chOff x="1293736" y="1258050"/>
            <a:chExt cx="2840788" cy="2547000"/>
          </a:xfrm>
        </p:grpSpPr>
        <p:sp>
          <p:nvSpPr>
            <p:cNvPr id="183" name="Google Shape;183;p19"/>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81" name="Google Shape;181;p19"/>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184" name="Google Shape;184;p19"/>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185" name="Google Shape;185;p19"/>
            <p:cNvSpPr txBox="1"/>
            <p:nvPr/>
          </p:nvSpPr>
          <p:spPr>
            <a:xfrm rot="-2700000">
              <a:off x="1779073" y="2417068"/>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Initial Approach: Google Crawling</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Open-source Image Databases</a:t>
              </a:r>
              <a:endParaRPr sz="700" b="1">
                <a:solidFill>
                  <a:schemeClr val="dk2"/>
                </a:solidFill>
                <a:latin typeface="Roboto"/>
                <a:ea typeface="Roboto"/>
                <a:cs typeface="Roboto"/>
                <a:sym typeface="Roboto"/>
              </a:endParaRPr>
            </a:p>
          </p:txBody>
        </p:sp>
      </p:grpSp>
      <p:sp>
        <p:nvSpPr>
          <p:cNvPr id="186" name="Google Shape;186;p19"/>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187" name="Google Shape;187;p19"/>
          <p:cNvGrpSpPr/>
          <p:nvPr/>
        </p:nvGrpSpPr>
        <p:grpSpPr>
          <a:xfrm rot="2700000">
            <a:off x="413143" y="2016610"/>
            <a:ext cx="1941479" cy="1941479"/>
            <a:chOff x="3203958" y="1258050"/>
            <a:chExt cx="2547000" cy="2547000"/>
          </a:xfrm>
        </p:grpSpPr>
        <p:sp>
          <p:nvSpPr>
            <p:cNvPr id="188" name="Google Shape;188;p19"/>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89" name="Google Shape;189;p19"/>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190" name="Google Shape;190;p19"/>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sp>
        <p:nvSpPr>
          <p:cNvPr id="191" name="Google Shape;191;p19"/>
          <p:cNvSpPr txBox="1"/>
          <p:nvPr/>
        </p:nvSpPr>
        <p:spPr>
          <a:xfrm rot="5400000">
            <a:off x="2383650" y="301202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192" name="Google Shape;192;p19"/>
          <p:cNvCxnSpPr>
            <a:stCxn id="193" idx="0"/>
            <a:endCxn id="188" idx="0"/>
          </p:cNvCxnSpPr>
          <p:nvPr/>
        </p:nvCxnSpPr>
        <p:spPr>
          <a:xfrm rot="10800000" flipH="1">
            <a:off x="2542623" y="2987437"/>
            <a:ext cx="600" cy="4359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194" name="Google Shape;194;p19"/>
          <p:cNvGrpSpPr/>
          <p:nvPr/>
        </p:nvGrpSpPr>
        <p:grpSpPr>
          <a:xfrm rot="2700000">
            <a:off x="413142" y="2452598"/>
            <a:ext cx="1941479" cy="1941479"/>
            <a:chOff x="5123977" y="1258050"/>
            <a:chExt cx="2547000" cy="2547000"/>
          </a:xfrm>
        </p:grpSpPr>
        <p:sp>
          <p:nvSpPr>
            <p:cNvPr id="193" name="Google Shape;193;p19"/>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195" name="Google Shape;195;p19"/>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196" name="Google Shape;196;p19"/>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sp>
        <p:nvSpPr>
          <p:cNvPr id="197" name="Google Shape;197;p19"/>
          <p:cNvSpPr/>
          <p:nvPr/>
        </p:nvSpPr>
        <p:spPr>
          <a:xfrm>
            <a:off x="98250" y="2770900"/>
            <a:ext cx="2983775" cy="130487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0"/>
          <p:cNvSpPr/>
          <p:nvPr/>
        </p:nvSpPr>
        <p:spPr>
          <a:xfrm>
            <a:off x="4517579" y="1134849"/>
            <a:ext cx="3374400" cy="284400"/>
          </a:xfrm>
          <a:prstGeom prst="round2SameRect">
            <a:avLst>
              <a:gd name="adj1" fmla="val 16667"/>
              <a:gd name="adj2" fmla="val 0"/>
            </a:avLst>
          </a:prstGeom>
          <a:solidFill>
            <a:srgbClr val="0942A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03" name="Google Shape;203;p20"/>
          <p:cNvSpPr txBox="1">
            <a:spLocks noGrp="1"/>
          </p:cNvSpPr>
          <p:nvPr>
            <p:ph type="body" idx="4294967295"/>
          </p:nvPr>
        </p:nvSpPr>
        <p:spPr>
          <a:xfrm>
            <a:off x="4517643" y="1419242"/>
            <a:ext cx="3374400" cy="2286300"/>
          </a:xfrm>
          <a:prstGeom prst="rect">
            <a:avLst/>
          </a:prstGeom>
          <a:ln w="9525" cap="flat" cmpd="sng">
            <a:solidFill>
              <a:srgbClr val="CCCCCC"/>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2"/>
                </a:solidFill>
              </a:rPr>
              <a:t> </a:t>
            </a:r>
            <a:endParaRPr>
              <a:solidFill>
                <a:schemeClr val="dk2"/>
              </a:solidFill>
            </a:endParaRPr>
          </a:p>
        </p:txBody>
      </p:sp>
      <p:sp>
        <p:nvSpPr>
          <p:cNvPr id="204" name="Google Shape;204;p20"/>
          <p:cNvSpPr txBox="1"/>
          <p:nvPr/>
        </p:nvSpPr>
        <p:spPr>
          <a:xfrm>
            <a:off x="4851932" y="1134849"/>
            <a:ext cx="1734900" cy="28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Data Collection</a:t>
            </a:r>
            <a:endParaRPr sz="1100" b="1">
              <a:solidFill>
                <a:srgbClr val="FFFFFF"/>
              </a:solidFill>
              <a:latin typeface="Roboto"/>
              <a:ea typeface="Roboto"/>
              <a:cs typeface="Roboto"/>
              <a:sym typeface="Roboto"/>
            </a:endParaRPr>
          </a:p>
        </p:txBody>
      </p:sp>
      <p:sp>
        <p:nvSpPr>
          <p:cNvPr id="205" name="Google Shape;205;p20"/>
          <p:cNvSpPr/>
          <p:nvPr/>
        </p:nvSpPr>
        <p:spPr>
          <a:xfrm>
            <a:off x="4569148" y="3314977"/>
            <a:ext cx="180900" cy="181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solidFill>
                <a:srgbClr val="0942A1"/>
              </a:solidFill>
              <a:latin typeface="Roboto"/>
              <a:ea typeface="Roboto"/>
              <a:cs typeface="Roboto"/>
              <a:sym typeface="Roboto"/>
            </a:endParaRPr>
          </a:p>
        </p:txBody>
      </p:sp>
      <p:sp>
        <p:nvSpPr>
          <p:cNvPr id="206" name="Google Shape;206;p20"/>
          <p:cNvSpPr txBox="1"/>
          <p:nvPr/>
        </p:nvSpPr>
        <p:spPr>
          <a:xfrm>
            <a:off x="4517800" y="3804950"/>
            <a:ext cx="3374400" cy="1140282"/>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Roboto"/>
              <a:buChar char="➔"/>
            </a:pPr>
            <a:r>
              <a:rPr lang="en" sz="1200" b="1" dirty="0">
                <a:solidFill>
                  <a:schemeClr val="dk2"/>
                </a:solidFill>
                <a:latin typeface="Roboto"/>
                <a:ea typeface="Roboto"/>
                <a:cs typeface="Roboto"/>
                <a:sym typeface="Roboto"/>
              </a:rPr>
              <a:t>Download the images for each class from </a:t>
            </a:r>
            <a:r>
              <a:rPr lang="en" sz="1200" b="1" i="1" dirty="0">
                <a:solidFill>
                  <a:schemeClr val="dk2"/>
                </a:solidFill>
                <a:latin typeface="Roboto"/>
                <a:ea typeface="Roboto"/>
                <a:cs typeface="Roboto"/>
                <a:sym typeface="Roboto"/>
              </a:rPr>
              <a:t>Roboflow, Image.CV</a:t>
            </a:r>
            <a:br>
              <a:rPr lang="en" sz="1200" b="1" dirty="0">
                <a:solidFill>
                  <a:schemeClr val="dk2"/>
                </a:solidFill>
                <a:latin typeface="Roboto"/>
                <a:ea typeface="Roboto"/>
                <a:cs typeface="Roboto"/>
                <a:sym typeface="Roboto"/>
              </a:rPr>
            </a:br>
            <a:r>
              <a:rPr lang="en" sz="1000" dirty="0">
                <a:latin typeface="Roboto Light"/>
                <a:ea typeface="Roboto Light"/>
                <a:cs typeface="Roboto Light"/>
                <a:sym typeface="Roboto Light"/>
              </a:rPr>
              <a:t>13,720 images</a:t>
            </a:r>
            <a:br>
              <a:rPr lang="en" sz="1000" dirty="0">
                <a:latin typeface="Roboto Light"/>
                <a:ea typeface="Roboto Light"/>
                <a:cs typeface="Roboto Light"/>
                <a:sym typeface="Roboto Light"/>
              </a:rPr>
            </a:br>
            <a:r>
              <a:rPr lang="en-US" sz="1000" dirty="0">
                <a:latin typeface="Roboto Light"/>
                <a:ea typeface="Roboto Light"/>
                <a:cs typeface="Roboto Light"/>
                <a:sym typeface="Roboto Light"/>
              </a:rPr>
              <a:t>However, since noisy images might still exist, it was necessary to verify the quality of the dataset</a:t>
            </a:r>
            <a:endParaRPr sz="1100" i="1" dirty="0">
              <a:solidFill>
                <a:schemeClr val="dk2"/>
              </a:solidFill>
              <a:latin typeface="Roboto Light"/>
              <a:ea typeface="Roboto Light"/>
              <a:cs typeface="Roboto Light"/>
              <a:sym typeface="Roboto Light"/>
            </a:endParaRPr>
          </a:p>
        </p:txBody>
      </p:sp>
      <p:sp>
        <p:nvSpPr>
          <p:cNvPr id="207" name="Google Shape;207;p2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Execution</a:t>
            </a:r>
            <a:endParaRPr>
              <a:latin typeface="Roboto Medium"/>
              <a:ea typeface="Roboto Medium"/>
              <a:cs typeface="Roboto Medium"/>
              <a:sym typeface="Roboto Medium"/>
            </a:endParaRPr>
          </a:p>
        </p:txBody>
      </p:sp>
      <p:pic>
        <p:nvPicPr>
          <p:cNvPr id="208" name="Google Shape;208;p20"/>
          <p:cNvPicPr preferRelativeResize="0"/>
          <p:nvPr/>
        </p:nvPicPr>
        <p:blipFill>
          <a:blip r:embed="rId3">
            <a:alphaModFix/>
          </a:blip>
          <a:stretch>
            <a:fillRect/>
          </a:stretch>
        </p:blipFill>
        <p:spPr>
          <a:xfrm>
            <a:off x="4577925" y="1786288"/>
            <a:ext cx="3253701" cy="1572125"/>
          </a:xfrm>
          <a:prstGeom prst="rect">
            <a:avLst/>
          </a:prstGeom>
          <a:noFill/>
          <a:ln>
            <a:noFill/>
          </a:ln>
        </p:spPr>
      </p:pic>
      <p:sp>
        <p:nvSpPr>
          <p:cNvPr id="209" name="Google Shape;209;p20"/>
          <p:cNvSpPr/>
          <p:nvPr/>
        </p:nvSpPr>
        <p:spPr>
          <a:xfrm>
            <a:off x="4582192" y="1179602"/>
            <a:ext cx="180900" cy="181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solidFill>
                <a:srgbClr val="0942A1"/>
              </a:solidFill>
              <a:latin typeface="Roboto"/>
              <a:ea typeface="Roboto"/>
              <a:cs typeface="Roboto"/>
              <a:sym typeface="Roboto"/>
            </a:endParaRPr>
          </a:p>
        </p:txBody>
      </p:sp>
      <p:sp>
        <p:nvSpPr>
          <p:cNvPr id="210" name="Google Shape;210;p20"/>
          <p:cNvSpPr txBox="1"/>
          <p:nvPr/>
        </p:nvSpPr>
        <p:spPr>
          <a:xfrm>
            <a:off x="4556092" y="1175252"/>
            <a:ext cx="180900" cy="19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2"/>
                </a:solidFill>
                <a:latin typeface="Roboto Medium"/>
                <a:ea typeface="Roboto Medium"/>
                <a:cs typeface="Roboto Medium"/>
                <a:sym typeface="Roboto Medium"/>
              </a:rPr>
              <a:t>1</a:t>
            </a:r>
            <a:endParaRPr sz="1100">
              <a:solidFill>
                <a:schemeClr val="dk2"/>
              </a:solidFill>
              <a:latin typeface="Roboto Medium"/>
              <a:ea typeface="Roboto Medium"/>
              <a:cs typeface="Roboto Medium"/>
              <a:sym typeface="Roboto Medium"/>
            </a:endParaRPr>
          </a:p>
        </p:txBody>
      </p:sp>
      <p:cxnSp>
        <p:nvCxnSpPr>
          <p:cNvPr id="211" name="Google Shape;211;p20"/>
          <p:cNvCxnSpPr>
            <a:stCxn id="212" idx="4"/>
          </p:cNvCxnSpPr>
          <p:nvPr/>
        </p:nvCxnSpPr>
        <p:spPr>
          <a:xfrm>
            <a:off x="451023" y="1995988"/>
            <a:ext cx="0" cy="774900"/>
          </a:xfrm>
          <a:prstGeom prst="straightConnector1">
            <a:avLst/>
          </a:prstGeom>
          <a:noFill/>
          <a:ln w="9525" cap="flat" cmpd="sng">
            <a:solidFill>
              <a:schemeClr val="dk2"/>
            </a:solidFill>
            <a:prstDash val="solid"/>
            <a:round/>
            <a:headEnd type="none" w="med" len="med"/>
            <a:tailEnd type="triangle" w="med" len="med"/>
          </a:ln>
        </p:spPr>
      </p:cxnSp>
      <p:grpSp>
        <p:nvGrpSpPr>
          <p:cNvPr id="213" name="Google Shape;213;p20"/>
          <p:cNvGrpSpPr/>
          <p:nvPr/>
        </p:nvGrpSpPr>
        <p:grpSpPr>
          <a:xfrm rot="2700000">
            <a:off x="380348" y="966428"/>
            <a:ext cx="2165422" cy="1941479"/>
            <a:chOff x="1293736" y="1258050"/>
            <a:chExt cx="2840788" cy="2547000"/>
          </a:xfrm>
        </p:grpSpPr>
        <p:sp>
          <p:nvSpPr>
            <p:cNvPr id="214" name="Google Shape;214;p20"/>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12" name="Google Shape;212;p20"/>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215" name="Google Shape;215;p20"/>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216" name="Google Shape;216;p20"/>
            <p:cNvSpPr txBox="1"/>
            <p:nvPr/>
          </p:nvSpPr>
          <p:spPr>
            <a:xfrm rot="-2700000">
              <a:off x="1779073" y="2417068"/>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Initial Approach: Google Crawling</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Open-source Image Databases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c. Data Collection</a:t>
              </a:r>
              <a:endParaRPr sz="700" b="1">
                <a:solidFill>
                  <a:schemeClr val="dk2"/>
                </a:solidFill>
                <a:latin typeface="Roboto"/>
                <a:ea typeface="Roboto"/>
                <a:cs typeface="Roboto"/>
                <a:sym typeface="Roboto"/>
              </a:endParaRPr>
            </a:p>
          </p:txBody>
        </p:sp>
      </p:grpSp>
      <p:sp>
        <p:nvSpPr>
          <p:cNvPr id="217" name="Google Shape;217;p20"/>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218" name="Google Shape;218;p20"/>
          <p:cNvGrpSpPr/>
          <p:nvPr/>
        </p:nvGrpSpPr>
        <p:grpSpPr>
          <a:xfrm rot="2700000">
            <a:off x="413143" y="2016610"/>
            <a:ext cx="1941479" cy="1941479"/>
            <a:chOff x="3203958" y="1258050"/>
            <a:chExt cx="2547000" cy="2547000"/>
          </a:xfrm>
        </p:grpSpPr>
        <p:sp>
          <p:nvSpPr>
            <p:cNvPr id="219" name="Google Shape;219;p20"/>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20" name="Google Shape;220;p20"/>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221" name="Google Shape;221;p20"/>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sp>
        <p:nvSpPr>
          <p:cNvPr id="222" name="Google Shape;222;p20"/>
          <p:cNvSpPr txBox="1"/>
          <p:nvPr/>
        </p:nvSpPr>
        <p:spPr>
          <a:xfrm rot="5400000">
            <a:off x="2383650" y="301202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223" name="Google Shape;223;p20"/>
          <p:cNvCxnSpPr>
            <a:stCxn id="224" idx="0"/>
            <a:endCxn id="219" idx="0"/>
          </p:cNvCxnSpPr>
          <p:nvPr/>
        </p:nvCxnSpPr>
        <p:spPr>
          <a:xfrm rot="10800000" flipH="1">
            <a:off x="2542623" y="2987437"/>
            <a:ext cx="600" cy="4359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225" name="Google Shape;225;p20"/>
          <p:cNvGrpSpPr/>
          <p:nvPr/>
        </p:nvGrpSpPr>
        <p:grpSpPr>
          <a:xfrm rot="2700000">
            <a:off x="413142" y="2452598"/>
            <a:ext cx="1941479" cy="1941479"/>
            <a:chOff x="5123977" y="1258050"/>
            <a:chExt cx="2547000" cy="2547000"/>
          </a:xfrm>
        </p:grpSpPr>
        <p:sp>
          <p:nvSpPr>
            <p:cNvPr id="224" name="Google Shape;224;p20"/>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26" name="Google Shape;226;p20"/>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227" name="Google Shape;227;p20"/>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sp>
        <p:nvSpPr>
          <p:cNvPr id="228" name="Google Shape;228;p20"/>
          <p:cNvSpPr/>
          <p:nvPr/>
        </p:nvSpPr>
        <p:spPr>
          <a:xfrm>
            <a:off x="98250" y="2770900"/>
            <a:ext cx="2983775" cy="130487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1"/>
          <p:cNvSpPr txBox="1"/>
          <p:nvPr/>
        </p:nvSpPr>
        <p:spPr>
          <a:xfrm>
            <a:off x="4394732" y="1134849"/>
            <a:ext cx="1734900" cy="28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Data collection</a:t>
            </a:r>
            <a:endParaRPr sz="1100" b="1">
              <a:solidFill>
                <a:srgbClr val="FFFFFF"/>
              </a:solidFill>
              <a:latin typeface="Roboto"/>
              <a:ea typeface="Roboto"/>
              <a:cs typeface="Roboto"/>
              <a:sym typeface="Roboto"/>
            </a:endParaRPr>
          </a:p>
        </p:txBody>
      </p:sp>
      <p:sp>
        <p:nvSpPr>
          <p:cNvPr id="234" name="Google Shape;234;p21"/>
          <p:cNvSpPr/>
          <p:nvPr/>
        </p:nvSpPr>
        <p:spPr>
          <a:xfrm>
            <a:off x="4569148" y="3314977"/>
            <a:ext cx="180900" cy="181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solidFill>
                <a:srgbClr val="0942A1"/>
              </a:solidFill>
              <a:latin typeface="Roboto"/>
              <a:ea typeface="Roboto"/>
              <a:cs typeface="Roboto"/>
              <a:sym typeface="Roboto"/>
            </a:endParaRPr>
          </a:p>
        </p:txBody>
      </p:sp>
      <p:sp>
        <p:nvSpPr>
          <p:cNvPr id="235" name="Google Shape;235;p21"/>
          <p:cNvSpPr txBox="1"/>
          <p:nvPr/>
        </p:nvSpPr>
        <p:spPr>
          <a:xfrm>
            <a:off x="4517800" y="3804950"/>
            <a:ext cx="3374400" cy="1175676"/>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2"/>
              </a:buClr>
              <a:buSzPts val="1400"/>
              <a:buFont typeface="Roboto"/>
              <a:buChar char="➔"/>
            </a:pPr>
            <a:r>
              <a:rPr lang="en" sz="1200" b="1" dirty="0">
                <a:solidFill>
                  <a:schemeClr val="dk2"/>
                </a:solidFill>
                <a:latin typeface="Roboto"/>
                <a:ea typeface="Roboto"/>
                <a:cs typeface="Roboto"/>
                <a:sym typeface="Roboto"/>
              </a:rPr>
              <a:t>To check with bare eyes on whether the images fit their corresponding classes or not</a:t>
            </a:r>
            <a:br>
              <a:rPr lang="en" sz="1200" b="1" dirty="0">
                <a:solidFill>
                  <a:schemeClr val="dk2"/>
                </a:solidFill>
                <a:latin typeface="Roboto"/>
                <a:ea typeface="Roboto"/>
                <a:cs typeface="Roboto"/>
                <a:sym typeface="Roboto"/>
              </a:rPr>
            </a:br>
            <a:r>
              <a:rPr lang="en-US" sz="1000" dirty="0">
                <a:latin typeface="Roboto Light"/>
                <a:ea typeface="Roboto Light"/>
                <a:cs typeface="Roboto Light"/>
                <a:sym typeface="Roboto"/>
              </a:rPr>
              <a:t>But just visually checking the dataset is not sufficient for accurate verification</a:t>
            </a:r>
            <a:endParaRPr sz="1000" dirty="0">
              <a:latin typeface="Roboto Light"/>
              <a:ea typeface="Roboto Light"/>
              <a:cs typeface="Roboto Light"/>
              <a:sym typeface="Roboto Light"/>
            </a:endParaRPr>
          </a:p>
        </p:txBody>
      </p:sp>
      <p:sp>
        <p:nvSpPr>
          <p:cNvPr id="236" name="Google Shape;236;p2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Execution</a:t>
            </a:r>
            <a:endParaRPr>
              <a:latin typeface="Roboto Medium"/>
              <a:ea typeface="Roboto Medium"/>
              <a:cs typeface="Roboto Medium"/>
              <a:sym typeface="Roboto Medium"/>
            </a:endParaRPr>
          </a:p>
        </p:txBody>
      </p:sp>
      <p:sp>
        <p:nvSpPr>
          <p:cNvPr id="237" name="Google Shape;237;p21"/>
          <p:cNvSpPr/>
          <p:nvPr/>
        </p:nvSpPr>
        <p:spPr>
          <a:xfrm>
            <a:off x="4517500" y="1128151"/>
            <a:ext cx="3375000" cy="284400"/>
          </a:xfrm>
          <a:prstGeom prst="round2SameRect">
            <a:avLst>
              <a:gd name="adj1" fmla="val 16667"/>
              <a:gd name="adj2" fmla="val 0"/>
            </a:avLst>
          </a:prstGeom>
          <a:solidFill>
            <a:srgbClr val="0D5C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38" name="Google Shape;238;p21"/>
          <p:cNvSpPr txBox="1">
            <a:spLocks noGrp="1"/>
          </p:cNvSpPr>
          <p:nvPr>
            <p:ph type="body" idx="4294967295"/>
          </p:nvPr>
        </p:nvSpPr>
        <p:spPr>
          <a:xfrm>
            <a:off x="4518092" y="1410530"/>
            <a:ext cx="3374400" cy="2286300"/>
          </a:xfrm>
          <a:prstGeom prst="rect">
            <a:avLst/>
          </a:prstGeom>
          <a:ln w="9525" cap="flat" cmpd="sng">
            <a:solidFill>
              <a:srgbClr val="CCCCCC"/>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1200"/>
              </a:spcAft>
              <a:buNone/>
            </a:pPr>
            <a:r>
              <a:rPr lang="en">
                <a:solidFill>
                  <a:schemeClr val="dk2"/>
                </a:solidFill>
              </a:rPr>
              <a:t> </a:t>
            </a:r>
            <a:endParaRPr>
              <a:solidFill>
                <a:schemeClr val="dk2"/>
              </a:solidFill>
            </a:endParaRPr>
          </a:p>
        </p:txBody>
      </p:sp>
      <p:sp>
        <p:nvSpPr>
          <p:cNvPr id="239" name="Google Shape;239;p21"/>
          <p:cNvSpPr txBox="1"/>
          <p:nvPr/>
        </p:nvSpPr>
        <p:spPr>
          <a:xfrm>
            <a:off x="4852449" y="1128150"/>
            <a:ext cx="2940000" cy="2844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Verification (1) - Random Sampling</a:t>
            </a:r>
            <a:endParaRPr sz="1100" b="1">
              <a:solidFill>
                <a:srgbClr val="FFFFFF"/>
              </a:solidFill>
              <a:latin typeface="Roboto"/>
              <a:ea typeface="Roboto"/>
              <a:cs typeface="Roboto"/>
              <a:sym typeface="Roboto"/>
            </a:endParaRPr>
          </a:p>
        </p:txBody>
      </p:sp>
      <p:sp>
        <p:nvSpPr>
          <p:cNvPr id="240" name="Google Shape;240;p21"/>
          <p:cNvSpPr/>
          <p:nvPr/>
        </p:nvSpPr>
        <p:spPr>
          <a:xfrm>
            <a:off x="4582192" y="1179602"/>
            <a:ext cx="180900" cy="181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900" b="1">
              <a:solidFill>
                <a:srgbClr val="0942A1"/>
              </a:solidFill>
              <a:latin typeface="Roboto"/>
              <a:ea typeface="Roboto"/>
              <a:cs typeface="Roboto"/>
              <a:sym typeface="Roboto"/>
            </a:endParaRPr>
          </a:p>
        </p:txBody>
      </p:sp>
      <p:sp>
        <p:nvSpPr>
          <p:cNvPr id="241" name="Google Shape;241;p21"/>
          <p:cNvSpPr txBox="1"/>
          <p:nvPr/>
        </p:nvSpPr>
        <p:spPr>
          <a:xfrm>
            <a:off x="4556092" y="1175252"/>
            <a:ext cx="180900" cy="19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2"/>
                </a:solidFill>
                <a:latin typeface="Roboto Medium"/>
                <a:ea typeface="Roboto Medium"/>
                <a:cs typeface="Roboto Medium"/>
                <a:sym typeface="Roboto Medium"/>
              </a:rPr>
              <a:t>2</a:t>
            </a:r>
            <a:endParaRPr sz="1100">
              <a:solidFill>
                <a:schemeClr val="dk2"/>
              </a:solidFill>
              <a:latin typeface="Roboto Medium"/>
              <a:ea typeface="Roboto Medium"/>
              <a:cs typeface="Roboto Medium"/>
              <a:sym typeface="Roboto Medium"/>
            </a:endParaRPr>
          </a:p>
        </p:txBody>
      </p:sp>
      <p:pic>
        <p:nvPicPr>
          <p:cNvPr id="242" name="Google Shape;242;p21"/>
          <p:cNvPicPr preferRelativeResize="0"/>
          <p:nvPr/>
        </p:nvPicPr>
        <p:blipFill>
          <a:blip r:embed="rId3">
            <a:alphaModFix/>
          </a:blip>
          <a:stretch>
            <a:fillRect/>
          </a:stretch>
        </p:blipFill>
        <p:spPr>
          <a:xfrm>
            <a:off x="4608613" y="1527363"/>
            <a:ext cx="3193375" cy="1016577"/>
          </a:xfrm>
          <a:prstGeom prst="rect">
            <a:avLst/>
          </a:prstGeom>
          <a:noFill/>
          <a:ln>
            <a:noFill/>
          </a:ln>
        </p:spPr>
      </p:pic>
      <p:pic>
        <p:nvPicPr>
          <p:cNvPr id="243" name="Google Shape;243;p21"/>
          <p:cNvPicPr preferRelativeResize="0"/>
          <p:nvPr/>
        </p:nvPicPr>
        <p:blipFill>
          <a:blip r:embed="rId4">
            <a:alphaModFix/>
          </a:blip>
          <a:stretch>
            <a:fillRect/>
          </a:stretch>
        </p:blipFill>
        <p:spPr>
          <a:xfrm>
            <a:off x="4608613" y="2684973"/>
            <a:ext cx="3193376" cy="818814"/>
          </a:xfrm>
          <a:prstGeom prst="rect">
            <a:avLst/>
          </a:prstGeom>
          <a:noFill/>
          <a:ln>
            <a:noFill/>
          </a:ln>
        </p:spPr>
      </p:pic>
      <p:cxnSp>
        <p:nvCxnSpPr>
          <p:cNvPr id="244" name="Google Shape;244;p21"/>
          <p:cNvCxnSpPr>
            <a:stCxn id="245" idx="4"/>
          </p:cNvCxnSpPr>
          <p:nvPr/>
        </p:nvCxnSpPr>
        <p:spPr>
          <a:xfrm>
            <a:off x="451023" y="1995988"/>
            <a:ext cx="0" cy="774900"/>
          </a:xfrm>
          <a:prstGeom prst="straightConnector1">
            <a:avLst/>
          </a:prstGeom>
          <a:noFill/>
          <a:ln w="9525" cap="flat" cmpd="sng">
            <a:solidFill>
              <a:schemeClr val="dk2"/>
            </a:solidFill>
            <a:prstDash val="solid"/>
            <a:round/>
            <a:headEnd type="none" w="med" len="med"/>
            <a:tailEnd type="triangle" w="med" len="med"/>
          </a:ln>
        </p:spPr>
      </p:cxnSp>
      <p:grpSp>
        <p:nvGrpSpPr>
          <p:cNvPr id="246" name="Google Shape;246;p21"/>
          <p:cNvGrpSpPr/>
          <p:nvPr/>
        </p:nvGrpSpPr>
        <p:grpSpPr>
          <a:xfrm rot="2700000">
            <a:off x="380348" y="966428"/>
            <a:ext cx="2165422" cy="1941479"/>
            <a:chOff x="1293736" y="1258050"/>
            <a:chExt cx="2840788" cy="2547000"/>
          </a:xfrm>
        </p:grpSpPr>
        <p:sp>
          <p:nvSpPr>
            <p:cNvPr id="247" name="Google Shape;247;p21"/>
            <p:cNvSpPr/>
            <p:nvPr/>
          </p:nvSpPr>
          <p:spPr>
            <a:xfrm rot="2700000">
              <a:off x="2286374" y="1011412"/>
              <a:ext cx="561726" cy="3040276"/>
            </a:xfrm>
            <a:prstGeom prst="roundRect">
              <a:avLst>
                <a:gd name="adj" fmla="val 50000"/>
              </a:avLst>
            </a:prstGeom>
            <a:solidFill>
              <a:srgbClr val="094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45" name="Google Shape;245;p21"/>
            <p:cNvSpPr/>
            <p:nvPr/>
          </p:nvSpPr>
          <p:spPr>
            <a:xfrm rot="-2700000">
              <a:off x="1510910" y="3205523"/>
              <a:ext cx="373352"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 sz="1100" b="1">
                  <a:solidFill>
                    <a:srgbClr val="0942A1"/>
                  </a:solidFill>
                  <a:latin typeface="Roboto"/>
                  <a:ea typeface="Roboto"/>
                  <a:cs typeface="Roboto"/>
                  <a:sym typeface="Roboto"/>
                </a:rPr>
                <a:t>1</a:t>
              </a:r>
              <a:endParaRPr sz="1100" b="1">
                <a:solidFill>
                  <a:srgbClr val="0942A1"/>
                </a:solidFill>
                <a:latin typeface="Roboto"/>
                <a:ea typeface="Roboto"/>
                <a:cs typeface="Roboto"/>
                <a:sym typeface="Roboto"/>
              </a:endParaRPr>
            </a:p>
          </p:txBody>
        </p:sp>
        <p:sp>
          <p:nvSpPr>
            <p:cNvPr id="248" name="Google Shape;248;p21"/>
            <p:cNvSpPr txBox="1"/>
            <p:nvPr/>
          </p:nvSpPr>
          <p:spPr>
            <a:xfrm rot="-2700000">
              <a:off x="1501398" y="2241353"/>
              <a:ext cx="2332604"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Collect validation set</a:t>
              </a:r>
              <a:endParaRPr sz="1100" b="1">
                <a:solidFill>
                  <a:srgbClr val="FFFFFF"/>
                </a:solidFill>
                <a:latin typeface="Roboto"/>
                <a:ea typeface="Roboto"/>
                <a:cs typeface="Roboto"/>
                <a:sym typeface="Roboto"/>
              </a:endParaRPr>
            </a:p>
          </p:txBody>
        </p:sp>
        <p:sp>
          <p:nvSpPr>
            <p:cNvPr id="249" name="Google Shape;249;p21"/>
            <p:cNvSpPr txBox="1"/>
            <p:nvPr/>
          </p:nvSpPr>
          <p:spPr>
            <a:xfrm rot="-2700000">
              <a:off x="1779073" y="2417068"/>
              <a:ext cx="2549403" cy="50742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700">
                  <a:solidFill>
                    <a:schemeClr val="dk2"/>
                  </a:solidFill>
                  <a:latin typeface="Roboto"/>
                  <a:ea typeface="Roboto"/>
                  <a:cs typeface="Roboto"/>
                  <a:sym typeface="Roboto"/>
                </a:rPr>
                <a:t>a. Initial Approach: Google Crawling</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b. Open-source Image Databases</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c. Data Collection</a:t>
              </a:r>
              <a:br>
                <a:rPr lang="en" sz="700">
                  <a:solidFill>
                    <a:schemeClr val="dk2"/>
                  </a:solidFill>
                  <a:latin typeface="Roboto"/>
                  <a:ea typeface="Roboto"/>
                  <a:cs typeface="Roboto"/>
                  <a:sym typeface="Roboto"/>
                </a:rPr>
              </a:br>
              <a:r>
                <a:rPr lang="en" sz="700">
                  <a:solidFill>
                    <a:schemeClr val="dk2"/>
                  </a:solidFill>
                  <a:latin typeface="Roboto"/>
                  <a:ea typeface="Roboto"/>
                  <a:cs typeface="Roboto"/>
                  <a:sym typeface="Roboto"/>
                </a:rPr>
                <a:t>d. Verification (1) - Random Sampling</a:t>
              </a:r>
              <a:endParaRPr sz="700" b="1">
                <a:solidFill>
                  <a:schemeClr val="dk2"/>
                </a:solidFill>
                <a:latin typeface="Roboto"/>
                <a:ea typeface="Roboto"/>
                <a:cs typeface="Roboto"/>
                <a:sym typeface="Roboto"/>
              </a:endParaRPr>
            </a:p>
          </p:txBody>
        </p:sp>
      </p:grpSp>
      <p:sp>
        <p:nvSpPr>
          <p:cNvPr id="250" name="Google Shape;250;p21"/>
          <p:cNvSpPr txBox="1"/>
          <p:nvPr/>
        </p:nvSpPr>
        <p:spPr>
          <a:xfrm>
            <a:off x="3061627" y="2833965"/>
            <a:ext cx="20400" cy="1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lt2"/>
              </a:solidFill>
              <a:latin typeface="Roboto"/>
              <a:ea typeface="Roboto"/>
              <a:cs typeface="Roboto"/>
              <a:sym typeface="Roboto"/>
            </a:endParaRPr>
          </a:p>
        </p:txBody>
      </p:sp>
      <p:grpSp>
        <p:nvGrpSpPr>
          <p:cNvPr id="251" name="Google Shape;251;p21"/>
          <p:cNvGrpSpPr/>
          <p:nvPr/>
        </p:nvGrpSpPr>
        <p:grpSpPr>
          <a:xfrm rot="2700000">
            <a:off x="413143" y="2016610"/>
            <a:ext cx="1941479" cy="1941479"/>
            <a:chOff x="3203958" y="1258050"/>
            <a:chExt cx="2547000" cy="2547000"/>
          </a:xfrm>
        </p:grpSpPr>
        <p:sp>
          <p:nvSpPr>
            <p:cNvPr id="252" name="Google Shape;252;p21"/>
            <p:cNvSpPr/>
            <p:nvPr/>
          </p:nvSpPr>
          <p:spPr>
            <a:xfrm rot="2700000">
              <a:off x="4196595" y="1011412"/>
              <a:ext cx="561726" cy="3040276"/>
            </a:xfrm>
            <a:prstGeom prst="roundRect">
              <a:avLst>
                <a:gd name="adj" fmla="val 50000"/>
              </a:avLst>
            </a:prstGeom>
            <a:solidFill>
              <a:srgbClr val="0D5C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53" name="Google Shape;253;p21"/>
            <p:cNvSpPr/>
            <p:nvPr/>
          </p:nvSpPr>
          <p:spPr>
            <a:xfrm rot="-2700000">
              <a:off x="3420995"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0D5CDF"/>
                  </a:solidFill>
                  <a:latin typeface="Roboto"/>
                  <a:ea typeface="Roboto"/>
                  <a:cs typeface="Roboto"/>
                  <a:sym typeface="Roboto"/>
                </a:rPr>
                <a:t>2</a:t>
              </a:r>
              <a:endParaRPr sz="1100" b="1">
                <a:solidFill>
                  <a:srgbClr val="0D5CDF"/>
                </a:solidFill>
                <a:latin typeface="Roboto"/>
                <a:ea typeface="Roboto"/>
                <a:cs typeface="Roboto"/>
                <a:sym typeface="Roboto"/>
              </a:endParaRPr>
            </a:p>
          </p:txBody>
        </p:sp>
        <p:sp>
          <p:nvSpPr>
            <p:cNvPr id="254" name="Google Shape;254;p21"/>
            <p:cNvSpPr txBox="1"/>
            <p:nvPr/>
          </p:nvSpPr>
          <p:spPr>
            <a:xfrm rot="-2700000">
              <a:off x="3410687" y="2240903"/>
              <a:ext cx="2333877"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Handle the challenges </a:t>
              </a:r>
              <a:endParaRPr sz="700" b="1">
                <a:solidFill>
                  <a:srgbClr val="FFFFFF"/>
                </a:solidFill>
                <a:latin typeface="Roboto"/>
                <a:ea typeface="Roboto"/>
                <a:cs typeface="Roboto"/>
                <a:sym typeface="Roboto"/>
              </a:endParaRPr>
            </a:p>
          </p:txBody>
        </p:sp>
      </p:grpSp>
      <p:sp>
        <p:nvSpPr>
          <p:cNvPr id="255" name="Google Shape;255;p21"/>
          <p:cNvSpPr txBox="1"/>
          <p:nvPr/>
        </p:nvSpPr>
        <p:spPr>
          <a:xfrm rot="5400000">
            <a:off x="2383650" y="3012024"/>
            <a:ext cx="11163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700">
                <a:solidFill>
                  <a:schemeClr val="dk2"/>
                </a:solidFill>
                <a:latin typeface="Roboto"/>
                <a:ea typeface="Roboto"/>
                <a:cs typeface="Roboto"/>
                <a:sym typeface="Roboto"/>
              </a:rPr>
              <a:t>Repeat until the accuracy is optimized</a:t>
            </a:r>
            <a:endParaRPr sz="700" b="1">
              <a:solidFill>
                <a:schemeClr val="dk2"/>
              </a:solidFill>
              <a:latin typeface="Roboto"/>
              <a:ea typeface="Roboto"/>
              <a:cs typeface="Roboto"/>
              <a:sym typeface="Roboto"/>
            </a:endParaRPr>
          </a:p>
        </p:txBody>
      </p:sp>
      <p:cxnSp>
        <p:nvCxnSpPr>
          <p:cNvPr id="256" name="Google Shape;256;p21"/>
          <p:cNvCxnSpPr>
            <a:stCxn id="257" idx="0"/>
            <a:endCxn id="252" idx="0"/>
          </p:cNvCxnSpPr>
          <p:nvPr/>
        </p:nvCxnSpPr>
        <p:spPr>
          <a:xfrm rot="10800000" flipH="1">
            <a:off x="2542623" y="2987437"/>
            <a:ext cx="600" cy="435900"/>
          </a:xfrm>
          <a:prstGeom prst="curvedConnector3">
            <a:avLst>
              <a:gd name="adj1" fmla="val 39687660"/>
            </a:avLst>
          </a:prstGeom>
          <a:noFill/>
          <a:ln w="9525" cap="flat" cmpd="sng">
            <a:solidFill>
              <a:schemeClr val="dk2"/>
            </a:solidFill>
            <a:prstDash val="solid"/>
            <a:round/>
            <a:headEnd type="none" w="med" len="med"/>
            <a:tailEnd type="triangle" w="med" len="med"/>
          </a:ln>
        </p:spPr>
      </p:cxnSp>
      <p:grpSp>
        <p:nvGrpSpPr>
          <p:cNvPr id="258" name="Google Shape;258;p21"/>
          <p:cNvGrpSpPr/>
          <p:nvPr/>
        </p:nvGrpSpPr>
        <p:grpSpPr>
          <a:xfrm rot="2700000">
            <a:off x="413142" y="2452598"/>
            <a:ext cx="1941479" cy="1941479"/>
            <a:chOff x="5123977" y="1258050"/>
            <a:chExt cx="2547000" cy="2547000"/>
          </a:xfrm>
        </p:grpSpPr>
        <p:sp>
          <p:nvSpPr>
            <p:cNvPr id="257" name="Google Shape;257;p21"/>
            <p:cNvSpPr/>
            <p:nvPr/>
          </p:nvSpPr>
          <p:spPr>
            <a:xfrm rot="2700000">
              <a:off x="6116614" y="1011412"/>
              <a:ext cx="561726" cy="3040276"/>
            </a:xfrm>
            <a:prstGeom prst="roundRect">
              <a:avLst>
                <a:gd name="adj" fmla="val 50000"/>
              </a:avLst>
            </a:prstGeom>
            <a:solidFill>
              <a:srgbClr val="307A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259" name="Google Shape;259;p21"/>
            <p:cNvSpPr/>
            <p:nvPr/>
          </p:nvSpPr>
          <p:spPr>
            <a:xfrm rot="-2700000">
              <a:off x="5341013" y="3205343"/>
              <a:ext cx="374201" cy="374201"/>
            </a:xfrm>
            <a:prstGeom prst="ellipse">
              <a:avLst/>
            </a:prstGeom>
            <a:solidFill>
              <a:srgbClr val="FFFFFF"/>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307AF3"/>
                  </a:solidFill>
                  <a:latin typeface="Roboto"/>
                  <a:ea typeface="Roboto"/>
                  <a:cs typeface="Roboto"/>
                  <a:sym typeface="Roboto"/>
                </a:rPr>
                <a:t>3</a:t>
              </a:r>
              <a:endParaRPr sz="1100" b="1">
                <a:solidFill>
                  <a:srgbClr val="307AF3"/>
                </a:solidFill>
                <a:latin typeface="Roboto"/>
                <a:ea typeface="Roboto"/>
                <a:cs typeface="Roboto"/>
                <a:sym typeface="Roboto"/>
              </a:endParaRPr>
            </a:p>
          </p:txBody>
        </p:sp>
        <p:sp>
          <p:nvSpPr>
            <p:cNvPr id="260" name="Google Shape;260;p21"/>
            <p:cNvSpPr txBox="1"/>
            <p:nvPr/>
          </p:nvSpPr>
          <p:spPr>
            <a:xfrm rot="-2700000">
              <a:off x="5323969" y="2238203"/>
              <a:ext cx="2341513" cy="39329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b="1">
                  <a:solidFill>
                    <a:srgbClr val="FFFFFF"/>
                  </a:solidFill>
                  <a:latin typeface="Roboto"/>
                  <a:ea typeface="Roboto"/>
                  <a:cs typeface="Roboto"/>
                  <a:sym typeface="Roboto"/>
                </a:rPr>
                <a:t>Check the accuracy</a:t>
              </a:r>
              <a:endParaRPr sz="700" b="1">
                <a:solidFill>
                  <a:srgbClr val="FFFFFF"/>
                </a:solidFill>
                <a:latin typeface="Roboto"/>
                <a:ea typeface="Roboto"/>
                <a:cs typeface="Roboto"/>
                <a:sym typeface="Roboto"/>
              </a:endParaRPr>
            </a:p>
          </p:txBody>
        </p:sp>
      </p:grpSp>
      <p:sp>
        <p:nvSpPr>
          <p:cNvPr id="261" name="Google Shape;261;p21"/>
          <p:cNvSpPr/>
          <p:nvPr/>
        </p:nvSpPr>
        <p:spPr>
          <a:xfrm>
            <a:off x="98250" y="2770900"/>
            <a:ext cx="2983775" cy="1304875"/>
          </a:xfrm>
          <a:prstGeom prst="flowChartProcess">
            <a:avLst/>
          </a:prstGeom>
          <a:solidFill>
            <a:srgbClr val="FFFFFF">
              <a:alpha val="534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3836</Words>
  <Application>Microsoft Office PowerPoint</Application>
  <PresentationFormat>화면 슬라이드 쇼(16:9)</PresentationFormat>
  <Paragraphs>404</Paragraphs>
  <Slides>24</Slides>
  <Notes>24</Notes>
  <HiddenSlides>0</HiddenSlides>
  <MMClips>0</MMClips>
  <ScaleCrop>false</ScaleCrop>
  <HeadingPairs>
    <vt:vector size="6" baseType="variant">
      <vt:variant>
        <vt:lpstr>사용한 글꼴</vt:lpstr>
      </vt:variant>
      <vt:variant>
        <vt:i4>4</vt:i4>
      </vt:variant>
      <vt:variant>
        <vt:lpstr>테마</vt:lpstr>
      </vt:variant>
      <vt:variant>
        <vt:i4>1</vt:i4>
      </vt:variant>
      <vt:variant>
        <vt:lpstr>슬라이드 제목</vt:lpstr>
      </vt:variant>
      <vt:variant>
        <vt:i4>24</vt:i4>
      </vt:variant>
    </vt:vector>
  </HeadingPairs>
  <TitlesOfParts>
    <vt:vector size="29" baseType="lpstr">
      <vt:lpstr>Roboto Medium</vt:lpstr>
      <vt:lpstr>Arial</vt:lpstr>
      <vt:lpstr>Roboto Light</vt:lpstr>
      <vt:lpstr>Roboto</vt:lpstr>
      <vt:lpstr>Material</vt:lpstr>
      <vt:lpstr> DS801_맥가이버</vt:lpstr>
      <vt:lpstr>Contents</vt:lpstr>
      <vt:lpstr>Project Overview and  Overall Process</vt:lpstr>
      <vt:lpstr>Project Overview and Overall Process</vt:lpstr>
      <vt:lpstr>Task 1: Validation Set</vt:lpstr>
      <vt:lpstr>Rationale and Approach </vt:lpstr>
      <vt:lpstr>Method: Utilizing Open-source Image Databases</vt:lpstr>
      <vt:lpstr>Execution</vt:lpstr>
      <vt:lpstr>Execution</vt:lpstr>
      <vt:lpstr>Execution</vt:lpstr>
      <vt:lpstr>Execution</vt:lpstr>
      <vt:lpstr>Summary of Task 1</vt:lpstr>
      <vt:lpstr>03</vt:lpstr>
      <vt:lpstr>Handling the Challenges with Removing Duplicate Images</vt:lpstr>
      <vt:lpstr>Handling the Challenges with Pre-trained Models — Motivation</vt:lpstr>
      <vt:lpstr>Handling the Challenges with Pre-trained Models — Label Comparison</vt:lpstr>
      <vt:lpstr>Handling the Challenges with Pre-trained Models — Hard Voting</vt:lpstr>
      <vt:lpstr>Accuracy and Enhancement Checking with the Validation Set</vt:lpstr>
      <vt:lpstr>Summary of Task 2</vt:lpstr>
      <vt:lpstr>Many Other Trials…</vt:lpstr>
      <vt:lpstr>Many Other Trials…</vt:lpstr>
      <vt:lpstr>Result</vt:lpstr>
      <vt:lpstr>Conclusion</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minkyung choi</cp:lastModifiedBy>
  <cp:revision>5</cp:revision>
  <dcterms:modified xsi:type="dcterms:W3CDTF">2025-04-03T20:23:21Z</dcterms:modified>
</cp:coreProperties>
</file>